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8"/>
  </p:notesMasterIdLst>
  <p:sldIdLst>
    <p:sldId id="384" r:id="rId5"/>
    <p:sldId id="383" r:id="rId6"/>
    <p:sldId id="1793" r:id="rId7"/>
    <p:sldId id="1800" r:id="rId8"/>
    <p:sldId id="1799" r:id="rId9"/>
    <p:sldId id="1794" r:id="rId10"/>
    <p:sldId id="1795" r:id="rId11"/>
    <p:sldId id="1796" r:id="rId12"/>
    <p:sldId id="230717534" r:id="rId13"/>
    <p:sldId id="230717537" r:id="rId14"/>
    <p:sldId id="230717535" r:id="rId15"/>
    <p:sldId id="230717536" r:id="rId16"/>
    <p:sldId id="230717540" r:id="rId17"/>
    <p:sldId id="230717533" r:id="rId18"/>
    <p:sldId id="1736" r:id="rId19"/>
    <p:sldId id="1801" r:id="rId20"/>
    <p:sldId id="1249" r:id="rId21"/>
    <p:sldId id="1802" r:id="rId22"/>
    <p:sldId id="1803" r:id="rId23"/>
    <p:sldId id="1797" r:id="rId24"/>
    <p:sldId id="230717538" r:id="rId25"/>
    <p:sldId id="230717539" r:id="rId26"/>
    <p:sldId id="179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7A6FB1-3402-4250-8706-69294327B367}">
          <p14:sldIdLst>
            <p14:sldId id="384"/>
            <p14:sldId id="383"/>
            <p14:sldId id="1793"/>
            <p14:sldId id="1800"/>
            <p14:sldId id="1799"/>
            <p14:sldId id="1794"/>
            <p14:sldId id="1795"/>
            <p14:sldId id="1796"/>
            <p14:sldId id="230717534"/>
            <p14:sldId id="230717537"/>
            <p14:sldId id="230717535"/>
            <p14:sldId id="230717536"/>
            <p14:sldId id="230717540"/>
            <p14:sldId id="230717533"/>
            <p14:sldId id="1736"/>
            <p14:sldId id="1801"/>
            <p14:sldId id="1249"/>
            <p14:sldId id="1802"/>
            <p14:sldId id="1803"/>
            <p14:sldId id="1797"/>
            <p14:sldId id="230717538"/>
            <p14:sldId id="230717539"/>
            <p14:sldId id="1798"/>
          </p14:sldIdLst>
        </p14:section>
        <p14:section name="Appendix" id="{7E4E577D-2468-D649-AA56-CA1BFCAB1B6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Tauber" initials="AT" lastIdx="1" clrIdx="0">
    <p:extLst>
      <p:ext uri="{19B8F6BF-5375-455C-9EA6-DF929625EA0E}">
        <p15:presenceInfo xmlns:p15="http://schemas.microsoft.com/office/powerpoint/2012/main" userId="S::atauber@vmware.com::21d57150-2ca8-4915-9020-0025b6811b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38"/>
    <p:restoredTop sz="76054"/>
  </p:normalViewPr>
  <p:slideViewPr>
    <p:cSldViewPr snapToGrid="0">
      <p:cViewPr varScale="1">
        <p:scale>
          <a:sx n="96" d="100"/>
          <a:sy n="96" d="100"/>
        </p:scale>
        <p:origin x="179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is Paul" userId="514130d4-8f60-4cf3-9da5-b19626d2a459" providerId="ADAL" clId="{5E01E640-6C22-A84D-A8C9-73B200D1892F}"/>
    <pc:docChg chg="modSld">
      <pc:chgData name="Ellis Paul" userId="514130d4-8f60-4cf3-9da5-b19626d2a459" providerId="ADAL" clId="{5E01E640-6C22-A84D-A8C9-73B200D1892F}" dt="2021-04-08T12:58:01.342" v="19" actId="20577"/>
      <pc:docMkLst>
        <pc:docMk/>
      </pc:docMkLst>
      <pc:sldChg chg="modNotesTx">
        <pc:chgData name="Ellis Paul" userId="514130d4-8f60-4cf3-9da5-b19626d2a459" providerId="ADAL" clId="{5E01E640-6C22-A84D-A8C9-73B200D1892F}" dt="2021-04-08T12:56:57.589" v="0" actId="20577"/>
        <pc:sldMkLst>
          <pc:docMk/>
          <pc:sldMk cId="1250844930" sldId="383"/>
        </pc:sldMkLst>
      </pc:sldChg>
      <pc:sldChg chg="modNotesTx">
        <pc:chgData name="Ellis Paul" userId="514130d4-8f60-4cf3-9da5-b19626d2a459" providerId="ADAL" clId="{5E01E640-6C22-A84D-A8C9-73B200D1892F}" dt="2021-04-08T12:57:49.487" v="15" actId="20577"/>
        <pc:sldMkLst>
          <pc:docMk/>
          <pc:sldMk cId="3250576965" sldId="1249"/>
        </pc:sldMkLst>
      </pc:sldChg>
      <pc:sldChg chg="modNotesTx">
        <pc:chgData name="Ellis Paul" userId="514130d4-8f60-4cf3-9da5-b19626d2a459" providerId="ADAL" clId="{5E01E640-6C22-A84D-A8C9-73B200D1892F}" dt="2021-04-08T12:57:36.460" v="13" actId="20577"/>
        <pc:sldMkLst>
          <pc:docMk/>
          <pc:sldMk cId="2889560401" sldId="1736"/>
        </pc:sldMkLst>
      </pc:sldChg>
      <pc:sldChg chg="modNotesTx">
        <pc:chgData name="Ellis Paul" userId="514130d4-8f60-4cf3-9da5-b19626d2a459" providerId="ADAL" clId="{5E01E640-6C22-A84D-A8C9-73B200D1892F}" dt="2021-04-08T12:57:00.772" v="1" actId="20577"/>
        <pc:sldMkLst>
          <pc:docMk/>
          <pc:sldMk cId="596551966" sldId="1793"/>
        </pc:sldMkLst>
      </pc:sldChg>
      <pc:sldChg chg="modNotesTx">
        <pc:chgData name="Ellis Paul" userId="514130d4-8f60-4cf3-9da5-b19626d2a459" providerId="ADAL" clId="{5E01E640-6C22-A84D-A8C9-73B200D1892F}" dt="2021-04-08T12:57:08.720" v="4" actId="20577"/>
        <pc:sldMkLst>
          <pc:docMk/>
          <pc:sldMk cId="1781274500" sldId="1794"/>
        </pc:sldMkLst>
      </pc:sldChg>
      <pc:sldChg chg="modNotesTx">
        <pc:chgData name="Ellis Paul" userId="514130d4-8f60-4cf3-9da5-b19626d2a459" providerId="ADAL" clId="{5E01E640-6C22-A84D-A8C9-73B200D1892F}" dt="2021-04-08T12:57:13.020" v="5" actId="20577"/>
        <pc:sldMkLst>
          <pc:docMk/>
          <pc:sldMk cId="3161472132" sldId="1795"/>
        </pc:sldMkLst>
      </pc:sldChg>
      <pc:sldChg chg="modNotesTx">
        <pc:chgData name="Ellis Paul" userId="514130d4-8f60-4cf3-9da5-b19626d2a459" providerId="ADAL" clId="{5E01E640-6C22-A84D-A8C9-73B200D1892F}" dt="2021-04-08T12:57:15.826" v="6" actId="20577"/>
        <pc:sldMkLst>
          <pc:docMk/>
          <pc:sldMk cId="1743209001" sldId="1796"/>
        </pc:sldMkLst>
      </pc:sldChg>
      <pc:sldChg chg="modNotesTx">
        <pc:chgData name="Ellis Paul" userId="514130d4-8f60-4cf3-9da5-b19626d2a459" providerId="ADAL" clId="{5E01E640-6C22-A84D-A8C9-73B200D1892F}" dt="2021-04-08T12:57:58.692" v="18" actId="20577"/>
        <pc:sldMkLst>
          <pc:docMk/>
          <pc:sldMk cId="1580489561" sldId="1797"/>
        </pc:sldMkLst>
      </pc:sldChg>
      <pc:sldChg chg="modNotesTx">
        <pc:chgData name="Ellis Paul" userId="514130d4-8f60-4cf3-9da5-b19626d2a459" providerId="ADAL" clId="{5E01E640-6C22-A84D-A8C9-73B200D1892F}" dt="2021-04-08T12:57:06.097" v="3" actId="20577"/>
        <pc:sldMkLst>
          <pc:docMk/>
          <pc:sldMk cId="3421695539" sldId="1799"/>
        </pc:sldMkLst>
      </pc:sldChg>
      <pc:sldChg chg="modNotesTx">
        <pc:chgData name="Ellis Paul" userId="514130d4-8f60-4cf3-9da5-b19626d2a459" providerId="ADAL" clId="{5E01E640-6C22-A84D-A8C9-73B200D1892F}" dt="2021-04-08T12:57:03.638" v="2" actId="20577"/>
        <pc:sldMkLst>
          <pc:docMk/>
          <pc:sldMk cId="596307361" sldId="1800"/>
        </pc:sldMkLst>
      </pc:sldChg>
      <pc:sldChg chg="modNotesTx">
        <pc:chgData name="Ellis Paul" userId="514130d4-8f60-4cf3-9da5-b19626d2a459" providerId="ADAL" clId="{5E01E640-6C22-A84D-A8C9-73B200D1892F}" dt="2021-04-08T12:57:40.956" v="14" actId="20577"/>
        <pc:sldMkLst>
          <pc:docMk/>
          <pc:sldMk cId="2657723275" sldId="1801"/>
        </pc:sldMkLst>
      </pc:sldChg>
      <pc:sldChg chg="modNotesTx">
        <pc:chgData name="Ellis Paul" userId="514130d4-8f60-4cf3-9da5-b19626d2a459" providerId="ADAL" clId="{5E01E640-6C22-A84D-A8C9-73B200D1892F}" dt="2021-04-08T12:57:51.995" v="16" actId="20577"/>
        <pc:sldMkLst>
          <pc:docMk/>
          <pc:sldMk cId="2716900312" sldId="1802"/>
        </pc:sldMkLst>
      </pc:sldChg>
      <pc:sldChg chg="modNotesTx">
        <pc:chgData name="Ellis Paul" userId="514130d4-8f60-4cf3-9da5-b19626d2a459" providerId="ADAL" clId="{5E01E640-6C22-A84D-A8C9-73B200D1892F}" dt="2021-04-08T12:57:54.268" v="17" actId="20577"/>
        <pc:sldMkLst>
          <pc:docMk/>
          <pc:sldMk cId="394753595" sldId="1803"/>
        </pc:sldMkLst>
      </pc:sldChg>
      <pc:sldChg chg="modNotesTx">
        <pc:chgData name="Ellis Paul" userId="514130d4-8f60-4cf3-9da5-b19626d2a459" providerId="ADAL" clId="{5E01E640-6C22-A84D-A8C9-73B200D1892F}" dt="2021-04-08T12:57:34.109" v="12" actId="20577"/>
        <pc:sldMkLst>
          <pc:docMk/>
          <pc:sldMk cId="3027767001" sldId="230717533"/>
        </pc:sldMkLst>
      </pc:sldChg>
      <pc:sldChg chg="modNotesTx">
        <pc:chgData name="Ellis Paul" userId="514130d4-8f60-4cf3-9da5-b19626d2a459" providerId="ADAL" clId="{5E01E640-6C22-A84D-A8C9-73B200D1892F}" dt="2021-04-08T12:57:18.165" v="7" actId="20577"/>
        <pc:sldMkLst>
          <pc:docMk/>
          <pc:sldMk cId="2892239758" sldId="230717534"/>
        </pc:sldMkLst>
      </pc:sldChg>
      <pc:sldChg chg="modNotesTx">
        <pc:chgData name="Ellis Paul" userId="514130d4-8f60-4cf3-9da5-b19626d2a459" providerId="ADAL" clId="{5E01E640-6C22-A84D-A8C9-73B200D1892F}" dt="2021-04-08T12:57:25.349" v="9" actId="20577"/>
        <pc:sldMkLst>
          <pc:docMk/>
          <pc:sldMk cId="2120420035" sldId="230717535"/>
        </pc:sldMkLst>
      </pc:sldChg>
      <pc:sldChg chg="modNotesTx">
        <pc:chgData name="Ellis Paul" userId="514130d4-8f60-4cf3-9da5-b19626d2a459" providerId="ADAL" clId="{5E01E640-6C22-A84D-A8C9-73B200D1892F}" dt="2021-04-08T12:57:28.830" v="10" actId="20577"/>
        <pc:sldMkLst>
          <pc:docMk/>
          <pc:sldMk cId="134832912" sldId="230717536"/>
        </pc:sldMkLst>
      </pc:sldChg>
      <pc:sldChg chg="modNotesTx">
        <pc:chgData name="Ellis Paul" userId="514130d4-8f60-4cf3-9da5-b19626d2a459" providerId="ADAL" clId="{5E01E640-6C22-A84D-A8C9-73B200D1892F}" dt="2021-04-08T12:57:20.436" v="8" actId="20577"/>
        <pc:sldMkLst>
          <pc:docMk/>
          <pc:sldMk cId="1033827072" sldId="230717537"/>
        </pc:sldMkLst>
      </pc:sldChg>
      <pc:sldChg chg="modNotesTx">
        <pc:chgData name="Ellis Paul" userId="514130d4-8f60-4cf3-9da5-b19626d2a459" providerId="ADAL" clId="{5E01E640-6C22-A84D-A8C9-73B200D1892F}" dt="2021-04-08T12:58:01.342" v="19" actId="20577"/>
        <pc:sldMkLst>
          <pc:docMk/>
          <pc:sldMk cId="1568428720" sldId="230717538"/>
        </pc:sldMkLst>
      </pc:sldChg>
      <pc:sldChg chg="modNotesTx">
        <pc:chgData name="Ellis Paul" userId="514130d4-8f60-4cf3-9da5-b19626d2a459" providerId="ADAL" clId="{5E01E640-6C22-A84D-A8C9-73B200D1892F}" dt="2021-04-08T12:57:31.725" v="11" actId="20577"/>
        <pc:sldMkLst>
          <pc:docMk/>
          <pc:sldMk cId="2684121967" sldId="230717540"/>
        </pc:sldMkLst>
      </pc:sldChg>
    </pc:docChg>
  </pc:docChgLst>
  <pc:docChgLst>
    <pc:chgData name="Ellis Paul" userId="514130d4-8f60-4cf3-9da5-b19626d2a459" providerId="ADAL" clId="{9D4FBBD1-B106-604E-A51F-12B5EF286909}"/>
    <pc:docChg chg="custSel modSld">
      <pc:chgData name="Ellis Paul" userId="514130d4-8f60-4cf3-9da5-b19626d2a459" providerId="ADAL" clId="{9D4FBBD1-B106-604E-A51F-12B5EF286909}" dt="2021-03-24T13:30:10.505" v="8383" actId="20577"/>
      <pc:docMkLst>
        <pc:docMk/>
      </pc:docMkLst>
      <pc:sldChg chg="modNotesTx">
        <pc:chgData name="Ellis Paul" userId="514130d4-8f60-4cf3-9da5-b19626d2a459" providerId="ADAL" clId="{9D4FBBD1-B106-604E-A51F-12B5EF286909}" dt="2021-03-24T10:20:47.694" v="221" actId="20577"/>
        <pc:sldMkLst>
          <pc:docMk/>
          <pc:sldMk cId="1250844930" sldId="383"/>
        </pc:sldMkLst>
      </pc:sldChg>
      <pc:sldChg chg="modSp mod">
        <pc:chgData name="Ellis Paul" userId="514130d4-8f60-4cf3-9da5-b19626d2a459" providerId="ADAL" clId="{9D4FBBD1-B106-604E-A51F-12B5EF286909}" dt="2021-03-24T09:13:13.098" v="46" actId="20577"/>
        <pc:sldMkLst>
          <pc:docMk/>
          <pc:sldMk cId="252540983" sldId="384"/>
        </pc:sldMkLst>
        <pc:spChg chg="mod">
          <ac:chgData name="Ellis Paul" userId="514130d4-8f60-4cf3-9da5-b19626d2a459" providerId="ADAL" clId="{9D4FBBD1-B106-604E-A51F-12B5EF286909}" dt="2021-03-24T09:12:57.448" v="40" actId="20577"/>
          <ac:spMkLst>
            <pc:docMk/>
            <pc:sldMk cId="252540983" sldId="384"/>
            <ac:spMk id="3" creationId="{C2C3C876-9B13-7842-9604-C7F84CDFD049}"/>
          </ac:spMkLst>
        </pc:spChg>
        <pc:spChg chg="mod">
          <ac:chgData name="Ellis Paul" userId="514130d4-8f60-4cf3-9da5-b19626d2a459" providerId="ADAL" clId="{9D4FBBD1-B106-604E-A51F-12B5EF286909}" dt="2021-03-24T09:13:13.098" v="46" actId="20577"/>
          <ac:spMkLst>
            <pc:docMk/>
            <pc:sldMk cId="252540983" sldId="384"/>
            <ac:spMk id="6" creationId="{9EEB7A55-7C59-B542-BAC5-7848E9BAD674}"/>
          </ac:spMkLst>
        </pc:spChg>
      </pc:sldChg>
      <pc:sldChg chg="modNotesTx">
        <pc:chgData name="Ellis Paul" userId="514130d4-8f60-4cf3-9da5-b19626d2a459" providerId="ADAL" clId="{9D4FBBD1-B106-604E-A51F-12B5EF286909}" dt="2021-03-24T12:46:35.548" v="6866" actId="20577"/>
        <pc:sldMkLst>
          <pc:docMk/>
          <pc:sldMk cId="3250576965" sldId="1249"/>
        </pc:sldMkLst>
      </pc:sldChg>
      <pc:sldChg chg="modNotesTx">
        <pc:chgData name="Ellis Paul" userId="514130d4-8f60-4cf3-9da5-b19626d2a459" providerId="ADAL" clId="{9D4FBBD1-B106-604E-A51F-12B5EF286909}" dt="2021-03-24T11:48:36.899" v="6508" actId="20577"/>
        <pc:sldMkLst>
          <pc:docMk/>
          <pc:sldMk cId="2889560401" sldId="1736"/>
        </pc:sldMkLst>
      </pc:sldChg>
      <pc:sldChg chg="modNotesTx">
        <pc:chgData name="Ellis Paul" userId="514130d4-8f60-4cf3-9da5-b19626d2a459" providerId="ADAL" clId="{9D4FBBD1-B106-604E-A51F-12B5EF286909}" dt="2021-03-24T10:22:31.149" v="507" actId="20577"/>
        <pc:sldMkLst>
          <pc:docMk/>
          <pc:sldMk cId="596551966" sldId="1793"/>
        </pc:sldMkLst>
      </pc:sldChg>
      <pc:sldChg chg="modNotesTx">
        <pc:chgData name="Ellis Paul" userId="514130d4-8f60-4cf3-9da5-b19626d2a459" providerId="ADAL" clId="{9D4FBBD1-B106-604E-A51F-12B5EF286909}" dt="2021-03-24T10:34:46.866" v="1736" actId="20577"/>
        <pc:sldMkLst>
          <pc:docMk/>
          <pc:sldMk cId="1781274500" sldId="1794"/>
        </pc:sldMkLst>
      </pc:sldChg>
      <pc:sldChg chg="modNotesTx">
        <pc:chgData name="Ellis Paul" userId="514130d4-8f60-4cf3-9da5-b19626d2a459" providerId="ADAL" clId="{9D4FBBD1-B106-604E-A51F-12B5EF286909}" dt="2021-03-24T10:44:33.046" v="2202" actId="20577"/>
        <pc:sldMkLst>
          <pc:docMk/>
          <pc:sldMk cId="3161472132" sldId="1795"/>
        </pc:sldMkLst>
      </pc:sldChg>
      <pc:sldChg chg="modNotesTx">
        <pc:chgData name="Ellis Paul" userId="514130d4-8f60-4cf3-9da5-b19626d2a459" providerId="ADAL" clId="{9D4FBBD1-B106-604E-A51F-12B5EF286909}" dt="2021-03-24T10:56:11.103" v="3246" actId="20577"/>
        <pc:sldMkLst>
          <pc:docMk/>
          <pc:sldMk cId="1743209001" sldId="1796"/>
        </pc:sldMkLst>
      </pc:sldChg>
      <pc:sldChg chg="modNotesTx">
        <pc:chgData name="Ellis Paul" userId="514130d4-8f60-4cf3-9da5-b19626d2a459" providerId="ADAL" clId="{9D4FBBD1-B106-604E-A51F-12B5EF286909}" dt="2021-03-24T13:30:10.505" v="8383" actId="20577"/>
        <pc:sldMkLst>
          <pc:docMk/>
          <pc:sldMk cId="1580489561" sldId="1797"/>
        </pc:sldMkLst>
      </pc:sldChg>
      <pc:sldChg chg="modSp mod modNotesTx">
        <pc:chgData name="Ellis Paul" userId="514130d4-8f60-4cf3-9da5-b19626d2a459" providerId="ADAL" clId="{9D4FBBD1-B106-604E-A51F-12B5EF286909}" dt="2021-03-24T10:32:12.583" v="1317" actId="20577"/>
        <pc:sldMkLst>
          <pc:docMk/>
          <pc:sldMk cId="3421695539" sldId="1799"/>
        </pc:sldMkLst>
        <pc:spChg chg="mod">
          <ac:chgData name="Ellis Paul" userId="514130d4-8f60-4cf3-9da5-b19626d2a459" providerId="ADAL" clId="{9D4FBBD1-B106-604E-A51F-12B5EF286909}" dt="2021-03-24T10:32:12.583" v="1317" actId="20577"/>
          <ac:spMkLst>
            <pc:docMk/>
            <pc:sldMk cId="3421695539" sldId="1799"/>
            <ac:spMk id="22" creationId="{BDFDD7EC-8759-9147-AB04-C389931D25B5}"/>
          </ac:spMkLst>
        </pc:spChg>
      </pc:sldChg>
      <pc:sldChg chg="modNotesTx">
        <pc:chgData name="Ellis Paul" userId="514130d4-8f60-4cf3-9da5-b19626d2a459" providerId="ADAL" clId="{9D4FBBD1-B106-604E-A51F-12B5EF286909}" dt="2021-03-24T10:23:46.628" v="591" actId="5793"/>
        <pc:sldMkLst>
          <pc:docMk/>
          <pc:sldMk cId="596307361" sldId="1800"/>
        </pc:sldMkLst>
      </pc:sldChg>
      <pc:sldChg chg="modNotesTx">
        <pc:chgData name="Ellis Paul" userId="514130d4-8f60-4cf3-9da5-b19626d2a459" providerId="ADAL" clId="{9D4FBBD1-B106-604E-A51F-12B5EF286909}" dt="2021-03-24T12:43:01.850" v="6798" actId="20577"/>
        <pc:sldMkLst>
          <pc:docMk/>
          <pc:sldMk cId="2657723275" sldId="1801"/>
        </pc:sldMkLst>
      </pc:sldChg>
      <pc:sldChg chg="modNotesTx">
        <pc:chgData name="Ellis Paul" userId="514130d4-8f60-4cf3-9da5-b19626d2a459" providerId="ADAL" clId="{9D4FBBD1-B106-604E-A51F-12B5EF286909}" dt="2021-03-24T13:11:44.720" v="7769" actId="20577"/>
        <pc:sldMkLst>
          <pc:docMk/>
          <pc:sldMk cId="2716900312" sldId="1802"/>
        </pc:sldMkLst>
      </pc:sldChg>
      <pc:sldChg chg="modNotesTx">
        <pc:chgData name="Ellis Paul" userId="514130d4-8f60-4cf3-9da5-b19626d2a459" providerId="ADAL" clId="{9D4FBBD1-B106-604E-A51F-12B5EF286909}" dt="2021-03-24T13:28:24.360" v="8314" actId="20577"/>
        <pc:sldMkLst>
          <pc:docMk/>
          <pc:sldMk cId="394753595" sldId="1803"/>
        </pc:sldMkLst>
      </pc:sldChg>
      <pc:sldChg chg="modNotesTx">
        <pc:chgData name="Ellis Paul" userId="514130d4-8f60-4cf3-9da5-b19626d2a459" providerId="ADAL" clId="{9D4FBBD1-B106-604E-A51F-12B5EF286909}" dt="2021-03-24T11:45:11.708" v="6152" actId="20577"/>
        <pc:sldMkLst>
          <pc:docMk/>
          <pc:sldMk cId="3027767001" sldId="230717533"/>
        </pc:sldMkLst>
      </pc:sldChg>
      <pc:sldChg chg="modNotesTx">
        <pc:chgData name="Ellis Paul" userId="514130d4-8f60-4cf3-9da5-b19626d2a459" providerId="ADAL" clId="{9D4FBBD1-B106-604E-A51F-12B5EF286909}" dt="2021-03-24T11:00:10.791" v="3503" actId="20577"/>
        <pc:sldMkLst>
          <pc:docMk/>
          <pc:sldMk cId="2892239758" sldId="230717534"/>
        </pc:sldMkLst>
      </pc:sldChg>
      <pc:sldChg chg="modNotesTx">
        <pc:chgData name="Ellis Paul" userId="514130d4-8f60-4cf3-9da5-b19626d2a459" providerId="ADAL" clId="{9D4FBBD1-B106-604E-A51F-12B5EF286909}" dt="2021-03-24T11:16:35.995" v="4247" actId="20577"/>
        <pc:sldMkLst>
          <pc:docMk/>
          <pc:sldMk cId="2120420035" sldId="230717535"/>
        </pc:sldMkLst>
      </pc:sldChg>
      <pc:sldChg chg="modNotesTx">
        <pc:chgData name="Ellis Paul" userId="514130d4-8f60-4cf3-9da5-b19626d2a459" providerId="ADAL" clId="{9D4FBBD1-B106-604E-A51F-12B5EF286909}" dt="2021-03-24T11:23:54.241" v="4518" actId="20577"/>
        <pc:sldMkLst>
          <pc:docMk/>
          <pc:sldMk cId="134832912" sldId="230717536"/>
        </pc:sldMkLst>
      </pc:sldChg>
      <pc:sldChg chg="modNotesTx">
        <pc:chgData name="Ellis Paul" userId="514130d4-8f60-4cf3-9da5-b19626d2a459" providerId="ADAL" clId="{9D4FBBD1-B106-604E-A51F-12B5EF286909}" dt="2021-03-24T12:33:19.555" v="6510" actId="20577"/>
        <pc:sldMkLst>
          <pc:docMk/>
          <pc:sldMk cId="1033827072" sldId="230717537"/>
        </pc:sldMkLst>
      </pc:sldChg>
      <pc:sldChg chg="modNotesTx">
        <pc:chgData name="Ellis Paul" userId="514130d4-8f60-4cf3-9da5-b19626d2a459" providerId="ADAL" clId="{9D4FBBD1-B106-604E-A51F-12B5EF286909}" dt="2021-03-24T11:37:51.574" v="5359" actId="20577"/>
        <pc:sldMkLst>
          <pc:docMk/>
          <pc:sldMk cId="2684121967" sldId="23071754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5BC8E-A399-48E9-A7E4-D19E9440B1AE}" type="datetimeFigureOut">
              <a:rPr lang="en-US" smtClean="0"/>
              <a:t>4/8/21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0F088-9291-45A9-BC19-5863E23C2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05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39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41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15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19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95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8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5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8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23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31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97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28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63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24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76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96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53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35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03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79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1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5714" y="1679667"/>
            <a:ext cx="6402467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10638" y="2956717"/>
            <a:ext cx="4571570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5276" y="4231639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5276" y="4866639"/>
            <a:ext cx="3658553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5276" y="5655333"/>
            <a:ext cx="3658553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171" y="6392865"/>
            <a:ext cx="1424756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221492" y="6453433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625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Blu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99717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12676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5128" cy="4572000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29" y="1600201"/>
            <a:ext cx="5866973" cy="4572000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347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7888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5029" y="1600201"/>
            <a:ext cx="5866973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1" y="1806123"/>
            <a:ext cx="5638681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3320" y="1806123"/>
            <a:ext cx="5638680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086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2086" y="1600200"/>
            <a:ext cx="8231744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2894767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324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7234" y="1600200"/>
            <a:ext cx="2894766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34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 userDrawn="1"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 bwMode="gray">
          <a:xfrm>
            <a:off x="616665" y="2515154"/>
            <a:ext cx="3347801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/>
          </p:nvPr>
        </p:nvSpPr>
        <p:spPr bwMode="gray">
          <a:xfrm>
            <a:off x="4420828" y="2515154"/>
            <a:ext cx="3350345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/>
          </p:nvPr>
        </p:nvSpPr>
        <p:spPr bwMode="gray">
          <a:xfrm>
            <a:off x="8238506" y="2515154"/>
            <a:ext cx="3347576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664" y="1600200"/>
            <a:ext cx="3347576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0827" y="1600200"/>
            <a:ext cx="3347576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8506" y="1600200"/>
            <a:ext cx="3347576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02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596" y="1600200"/>
            <a:ext cx="3809404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0939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1008" y="4347904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1008" y="2063048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99688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2596" y="3872441"/>
            <a:ext cx="3809404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596" y="3972469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3658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804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253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804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759" y="1964843"/>
            <a:ext cx="3199645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759" y="3547676"/>
            <a:ext cx="3199645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253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70357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1805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70357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8312" y="1964843"/>
            <a:ext cx="3199645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8312" y="3547676"/>
            <a:ext cx="3199645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1805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4183" y="2971800"/>
            <a:ext cx="3194882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62184" y="1600201"/>
            <a:ext cx="184198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4183" y="5022215"/>
            <a:ext cx="3201234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832" y="2347933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898" y="4978400"/>
            <a:ext cx="3205588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8311" y="4978400"/>
            <a:ext cx="3204728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7832" y="2647290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3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5108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116143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rot="16200000">
            <a:off x="8596826" y="298097"/>
            <a:ext cx="3893271" cy="3297079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171" y="1265020"/>
            <a:ext cx="1934368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767" y="1392217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©2018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</p:spTree>
    <p:extLst>
      <p:ext uri="{BB962C8B-B14F-4D97-AF65-F5344CB8AC3E}">
        <p14:creationId xmlns:p14="http://schemas.microsoft.com/office/powerpoint/2010/main" val="4091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963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2394" y="2055430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91487" y="2055430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6275" y="2055430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6302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2455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5277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7991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6027" y="2060873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4556" y="2060873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3810" y="2060873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7924" y="2060873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893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80746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4660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8575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5611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960" y="2064664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7012" y="2064664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2736" y="2064664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3206" y="2064664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6866" y="2064664"/>
            <a:ext cx="1829435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009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6444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194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4553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5848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 userDrawn="1"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8016" y="944040"/>
            <a:ext cx="547160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8211" y="3853561"/>
            <a:ext cx="546965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6827" y="394646"/>
            <a:ext cx="548349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5638" y="944040"/>
            <a:ext cx="549538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5638" y="1913744"/>
            <a:ext cx="549538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6924" y="3304166"/>
            <a:ext cx="548252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5639" y="3853560"/>
            <a:ext cx="549537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5639" y="4823070"/>
            <a:ext cx="549537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5638" y="6217164"/>
            <a:ext cx="549538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5638" y="2332376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7454" y="-22209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8910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30365" y="-22209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701824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701824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701823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701823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701823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701823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5638" y="942852"/>
            <a:ext cx="2378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5638" y="1913744"/>
            <a:ext cx="552714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3731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7463" y="1907000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7464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5876" y="191374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5875" y="-2716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5876" y="-2220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4" y="-27163"/>
            <a:ext cx="4854360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>
                <a:latin typeface="+mj-l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 userDrawn="1"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8218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683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 userDrawn="1"/>
        </p:nvSpPr>
        <p:spPr bwMode="gray">
          <a:xfrm>
            <a:off x="4853815" y="1935282"/>
            <a:ext cx="7344536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8176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8175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 userDrawn="1"/>
        </p:nvSpPr>
        <p:spPr bwMode="gray">
          <a:xfrm rot="10800000" flipH="1">
            <a:off x="11651991" y="3880557"/>
            <a:ext cx="2572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 userDrawn="1"/>
        </p:nvSpPr>
        <p:spPr bwMode="gray">
          <a:xfrm rot="10800000" flipH="1">
            <a:off x="11654561" y="3881843"/>
            <a:ext cx="543790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 userDrawn="1"/>
        </p:nvSpPr>
        <p:spPr bwMode="gray">
          <a:xfrm rot="10800000" flipH="1">
            <a:off x="11651989" y="1942028"/>
            <a:ext cx="546362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 userDrawn="1"/>
        </p:nvSpPr>
        <p:spPr bwMode="gray">
          <a:xfrm rot="10800000" flipH="1">
            <a:off x="11653275" y="3335623"/>
            <a:ext cx="545076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 userDrawn="1"/>
        </p:nvSpPr>
        <p:spPr bwMode="gray">
          <a:xfrm rot="10800000" flipH="1">
            <a:off x="11651991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 userDrawn="1"/>
        </p:nvSpPr>
        <p:spPr bwMode="gray">
          <a:xfrm rot="10800000" flipH="1">
            <a:off x="11651991" y="3881843"/>
            <a:ext cx="546361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3815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8" y="1942027"/>
            <a:ext cx="4850906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308" y="2633057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 userDrawn="1"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419954" y="1515533"/>
            <a:ext cx="3736885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232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 userDrawn="1"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 userDrawn="1"/>
        </p:nvGrpSpPr>
        <p:grpSpPr bwMode="gray">
          <a:xfrm>
            <a:off x="4847462" y="-27163"/>
            <a:ext cx="1939869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 userDrawn="1"/>
        </p:nvGrpSpPr>
        <p:grpSpPr bwMode="gray">
          <a:xfrm>
            <a:off x="-3444" y="-27163"/>
            <a:ext cx="4854360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>
                <a:latin typeface="+mj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 userDrawn="1"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7456" y="1"/>
            <a:ext cx="5404545" cy="676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5192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306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91997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 userDrawn="1"/>
        </p:nvSpPr>
        <p:spPr bwMode="hidden">
          <a:xfrm>
            <a:off x="5194" y="0"/>
            <a:ext cx="4330240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702" y="722997"/>
            <a:ext cx="4471564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white">
          <a:xfrm>
            <a:off x="5851370" y="2509012"/>
            <a:ext cx="45731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7588" y="2667000"/>
            <a:ext cx="5352857" cy="1016000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845" y="722997"/>
            <a:ext cx="4481423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489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7051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2213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69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73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568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43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385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flipH="1" flipV="1">
            <a:off x="4130988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193" y="3728720"/>
            <a:ext cx="6429002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621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11673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484060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72"/>
          <a:stretch/>
        </p:blipFill>
        <p:spPr bwMode="ltGray">
          <a:xfrm>
            <a:off x="4239675" y="0"/>
            <a:ext cx="7951444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134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716" y="366687"/>
            <a:ext cx="11003870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1057" y="3906061"/>
            <a:ext cx="10965543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chemeClr val="bg1"/>
                </a:solidFill>
              </a:rPr>
              <a:t>Click here to download the font: </a:t>
            </a:r>
            <a:r>
              <a:rPr lang="en-US" sz="180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>
                <a:solidFill>
                  <a:schemeClr val="bg1"/>
                </a:solidFill>
              </a:rPr>
              <a:t> 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strike="noStrike" baseline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 </a:t>
            </a:r>
            <a:endParaRPr lang="en-US" sz="3200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621057" y="2249109"/>
            <a:ext cx="5116624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0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38105"/>
            <a:ext cx="10965543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526" y="1616678"/>
            <a:ext cx="4634944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527" y="1860778"/>
            <a:ext cx="7301750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29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92001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172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334010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30200"/>
            <a:ext cx="10972801" cy="812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6493" y="6464301"/>
            <a:ext cx="5181600" cy="149224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6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532" y="3450868"/>
            <a:ext cx="596278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4768725"/>
            <a:ext cx="6864836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 userDrawn="1"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320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7015" y="2011260"/>
            <a:ext cx="5726131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850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7083" y="5066407"/>
            <a:ext cx="4578918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9915" y="457200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344" y="1600200"/>
            <a:ext cx="6192614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502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3542" y="5726368"/>
            <a:ext cx="4127581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5479" y="3886200"/>
            <a:ext cx="4365175" cy="1670050"/>
          </a:xfrm>
        </p:spPr>
        <p:txBody>
          <a:bodyPr anchor="b"/>
          <a:lstStyle>
            <a:lvl1pPr marL="228600" indent="-228600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43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90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252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 userDrawn="1"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457200" indent="-173038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 userDrawn="1"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27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install-kubectl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services-networking/network-policie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kubernetes.io/docs/concepts/policy/resource-quotas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0.png"/><Relationship Id="rId5" Type="http://schemas.openxmlformats.org/officeDocument/2006/relationships/image" Target="../media/image29.tiff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tiff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tif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6.png"/><Relationship Id="rId18" Type="http://schemas.openxmlformats.org/officeDocument/2006/relationships/customXml" Target="../ink/ink9.xml"/><Relationship Id="rId3" Type="http://schemas.openxmlformats.org/officeDocument/2006/relationships/image" Target="../media/image11.png"/><Relationship Id="rId21" Type="http://schemas.openxmlformats.org/officeDocument/2006/relationships/image" Target="../media/image20.png"/><Relationship Id="rId7" Type="http://schemas.openxmlformats.org/officeDocument/2006/relationships/image" Target="../media/image13.png"/><Relationship Id="rId12" Type="http://schemas.openxmlformats.org/officeDocument/2006/relationships/customXml" Target="../ink/ink6.xml"/><Relationship Id="rId17" Type="http://schemas.openxmlformats.org/officeDocument/2006/relationships/image" Target="../media/image18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3.xml"/><Relationship Id="rId11" Type="http://schemas.openxmlformats.org/officeDocument/2006/relationships/image" Target="../media/image15.png"/><Relationship Id="rId24" Type="http://schemas.openxmlformats.org/officeDocument/2006/relationships/customXml" Target="../ink/ink12.xml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10" Type="http://schemas.openxmlformats.org/officeDocument/2006/relationships/customXml" Target="../ink/ink5.xml"/><Relationship Id="rId19" Type="http://schemas.openxmlformats.org/officeDocument/2006/relationships/image" Target="../media/image19.png"/><Relationship Id="rId4" Type="http://schemas.openxmlformats.org/officeDocument/2006/relationships/customXml" Target="../ink/ink2.xml"/><Relationship Id="rId9" Type="http://schemas.openxmlformats.org/officeDocument/2006/relationships/image" Target="../media/image1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install-kubectl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hyperlink" Target="https://kind.sigs.k8s.io/docs/user/quick-star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B115-C2AA-A845-85E7-CBE4EE0C9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796" y="1667475"/>
            <a:ext cx="5324033" cy="1234440"/>
          </a:xfrm>
        </p:spPr>
        <p:txBody>
          <a:bodyPr/>
          <a:lstStyle/>
          <a:p>
            <a:pPr algn="l"/>
            <a:r>
              <a:rPr lang="en-US" dirty="0"/>
              <a:t>The New Modern Application Platform</a:t>
            </a:r>
            <a:br>
              <a:rPr lang="en-US" dirty="0"/>
            </a:br>
            <a:r>
              <a:rPr lang="en-US" sz="2400" dirty="0"/>
              <a:t>Session 4: Kubernetes Intro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EB7A55-7C59-B542-BAC5-7848E9BAD6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5276" y="5655333"/>
            <a:ext cx="3658553" cy="294054"/>
          </a:xfrm>
        </p:spPr>
        <p:txBody>
          <a:bodyPr/>
          <a:lstStyle/>
          <a:p>
            <a:r>
              <a:rPr lang="en-US" dirty="0"/>
              <a:t>March 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C3C876-9B13-7842-9604-C7F84CDFD049}"/>
              </a:ext>
            </a:extLst>
          </p:cNvPr>
          <p:cNvSpPr/>
          <p:nvPr/>
        </p:nvSpPr>
        <p:spPr>
          <a:xfrm>
            <a:off x="6389077" y="4168349"/>
            <a:ext cx="5324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Ellis Paul</a:t>
            </a:r>
          </a:p>
          <a:p>
            <a:r>
              <a:rPr lang="en-US" dirty="0">
                <a:solidFill>
                  <a:srgbClr val="002060"/>
                </a:solidFill>
              </a:rPr>
              <a:t>Senior TAM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859C2-8E20-544F-BDB7-9FEC2C8828FF}"/>
              </a:ext>
            </a:extLst>
          </p:cNvPr>
          <p:cNvSpPr txBox="1"/>
          <p:nvPr/>
        </p:nvSpPr>
        <p:spPr>
          <a:xfrm>
            <a:off x="5735540" y="3245297"/>
            <a:ext cx="6192401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2060"/>
                </a:solidFill>
              </a:rPr>
              <a:t>“Bridging the growing chasm between developers and infra engineering”</a:t>
            </a:r>
          </a:p>
        </p:txBody>
      </p:sp>
    </p:spTree>
    <p:extLst>
      <p:ext uri="{BB962C8B-B14F-4D97-AF65-F5344CB8AC3E}">
        <p14:creationId xmlns:p14="http://schemas.microsoft.com/office/powerpoint/2010/main" val="25254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kubectl and kube config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/>
              <a:t>Switching context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A7C2CC8-5265-0249-90B0-2D4B0F760F57}"/>
              </a:ext>
            </a:extLst>
          </p:cNvPr>
          <p:cNvSpPr txBox="1">
            <a:spLocks/>
          </p:cNvSpPr>
          <p:nvPr/>
        </p:nvSpPr>
        <p:spPr>
          <a:xfrm>
            <a:off x="579960" y="1206501"/>
            <a:ext cx="7783752" cy="51455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The default config file is located at: $home/.kube/config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Install kubectl: </a:t>
            </a:r>
            <a:r>
              <a:rPr lang="en-US" sz="1800">
                <a:hlinkClick r:id="rId3"/>
              </a:rPr>
              <a:t>https://kubernetes.io/docs/tasks/tools/install-kubectl/</a:t>
            </a:r>
            <a:endParaRPr lang="en-US" sz="1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Create cluster with kind:</a:t>
            </a:r>
          </a:p>
          <a:p>
            <a:pPr>
              <a:buNone/>
            </a:pPr>
            <a:r>
              <a:rPr lang="en-US" sz="1800">
                <a:highlight>
                  <a:srgbClr val="FFFF00"/>
                </a:highlight>
              </a:rPr>
              <a:t>kind create cluster --name </a:t>
            </a:r>
            <a:r>
              <a:rPr lang="en-US" sz="1800" err="1">
                <a:highlight>
                  <a:srgbClr val="FFFF00"/>
                </a:highlight>
              </a:rPr>
              <a:t>tamlab</a:t>
            </a:r>
            <a:r>
              <a:rPr lang="en-US" sz="1800">
                <a:highlight>
                  <a:srgbClr val="FFFF00"/>
                </a:highlight>
              </a:rPr>
              <a:t> --config kind-</a:t>
            </a:r>
            <a:r>
              <a:rPr lang="en-US" sz="1800" err="1">
                <a:highlight>
                  <a:srgbClr val="FFFF00"/>
                </a:highlight>
              </a:rPr>
              <a:t>config.yaml</a:t>
            </a:r>
            <a:endParaRPr lang="en-US" sz="1800">
              <a:highlight>
                <a:srgbClr val="FFFF00"/>
              </a:highlight>
            </a:endParaRPr>
          </a:p>
          <a:p>
            <a:pPr>
              <a:buNone/>
            </a:pPr>
            <a:r>
              <a:rPr lang="en-US" sz="1800">
                <a:highlight>
                  <a:srgbClr val="FFFF00"/>
                </a:highlight>
              </a:rPr>
              <a:t>kind get clusters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Switch contexts</a:t>
            </a:r>
          </a:p>
          <a:p>
            <a:pPr>
              <a:buNone/>
            </a:pPr>
            <a:r>
              <a:rPr lang="en-US" sz="1800">
                <a:highlight>
                  <a:srgbClr val="FFFF00"/>
                </a:highlight>
              </a:rPr>
              <a:t>kubectl config get-contexts</a:t>
            </a:r>
          </a:p>
          <a:p>
            <a:pPr>
              <a:buNone/>
            </a:pPr>
            <a:r>
              <a:rPr lang="en-US" sz="1800">
                <a:highlight>
                  <a:srgbClr val="FFFF00"/>
                </a:highlight>
              </a:rPr>
              <a:t>kubectl config current-context</a:t>
            </a:r>
          </a:p>
          <a:p>
            <a:pPr>
              <a:buNone/>
            </a:pPr>
            <a:r>
              <a:rPr lang="en-US" sz="1800">
                <a:highlight>
                  <a:srgbClr val="FFFF00"/>
                </a:highlight>
              </a:rPr>
              <a:t>kubectl config set-context kind-</a:t>
            </a:r>
            <a:r>
              <a:rPr lang="en-US" sz="1800" err="1">
                <a:highlight>
                  <a:srgbClr val="FFFF00"/>
                </a:highlight>
              </a:rPr>
              <a:t>tamlab</a:t>
            </a:r>
            <a:endParaRPr lang="en-US" sz="1800">
              <a:highlight>
                <a:srgbClr val="FFFF00"/>
              </a:highlight>
            </a:endParaRPr>
          </a:p>
          <a:p>
            <a:pPr>
              <a:buNone/>
            </a:pPr>
            <a:r>
              <a:rPr lang="en-US" sz="1800">
                <a:highlight>
                  <a:srgbClr val="FFFF00"/>
                </a:highlight>
              </a:rPr>
              <a:t>kubectl --context kind-</a:t>
            </a:r>
            <a:r>
              <a:rPr lang="en-US" sz="1800" err="1">
                <a:highlight>
                  <a:srgbClr val="FFFF00"/>
                </a:highlight>
              </a:rPr>
              <a:t>tamlab</a:t>
            </a:r>
            <a:r>
              <a:rPr lang="en-US" sz="1800">
                <a:highlight>
                  <a:srgbClr val="FFFF00"/>
                </a:highlight>
              </a:rPr>
              <a:t> get namespace</a:t>
            </a:r>
          </a:p>
        </p:txBody>
      </p:sp>
    </p:spTree>
    <p:extLst>
      <p:ext uri="{BB962C8B-B14F-4D97-AF65-F5344CB8AC3E}">
        <p14:creationId xmlns:p14="http://schemas.microsoft.com/office/powerpoint/2010/main" val="103382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 to </a:t>
            </a:r>
            <a:r>
              <a:rPr lang="en-US" err="1"/>
              <a:t>yaml</a:t>
            </a:r>
            <a:r>
              <a:rPr lang="en-US"/>
              <a:t> code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/>
              <a:t>Yet another markup language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0BFB4C1-4383-234D-9F55-F808132FC8B8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4509398" cy="46141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numCol="1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yaml</a:t>
            </a:r>
            <a:r>
              <a:rPr lang="en-US"/>
              <a:t> is a superset of 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Spacing matters! Use an editor like ATOM or VS Code.</a:t>
            </a:r>
            <a:endParaRPr lang="en-US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err="1"/>
              <a:t>yaml</a:t>
            </a:r>
            <a:r>
              <a:rPr lang="en-US" b="1"/>
              <a:t> maps:</a:t>
            </a:r>
          </a:p>
          <a:p>
            <a:pPr>
              <a:spcBef>
                <a:spcPts val="600"/>
              </a:spcBef>
              <a:buNone/>
            </a:pPr>
            <a:r>
              <a:rPr lang="en-US"/>
              <a:t>--- </a:t>
            </a:r>
          </a:p>
          <a:p>
            <a:pPr>
              <a:spcBef>
                <a:spcPts val="600"/>
              </a:spcBef>
              <a:buNone/>
            </a:pPr>
            <a:r>
              <a:rPr lang="en-US" err="1"/>
              <a:t>apiVersion</a:t>
            </a:r>
            <a:r>
              <a:rPr lang="en-US"/>
              <a:t>: v1 </a:t>
            </a:r>
          </a:p>
          <a:p>
            <a:pPr>
              <a:spcBef>
                <a:spcPts val="600"/>
              </a:spcBef>
              <a:buNone/>
            </a:pPr>
            <a:r>
              <a:rPr lang="en-US"/>
              <a:t>kind: Pod</a:t>
            </a:r>
          </a:p>
          <a:p>
            <a:pPr>
              <a:spcBef>
                <a:spcPts val="600"/>
              </a:spcBef>
              <a:buNone/>
            </a:pPr>
            <a:r>
              <a:rPr lang="en-US"/>
              <a:t>metadata:</a:t>
            </a:r>
          </a:p>
          <a:p>
            <a:pPr>
              <a:spcBef>
                <a:spcPts val="600"/>
              </a:spcBef>
              <a:buNone/>
            </a:pPr>
            <a:r>
              <a:rPr lang="en-US"/>
              <a:t>     name: </a:t>
            </a:r>
            <a:r>
              <a:rPr lang="en-US" err="1"/>
              <a:t>rss</a:t>
            </a:r>
            <a:r>
              <a:rPr lang="en-US"/>
              <a:t>-site</a:t>
            </a:r>
          </a:p>
          <a:p>
            <a:pPr>
              <a:spcBef>
                <a:spcPts val="600"/>
              </a:spcBef>
              <a:buNone/>
            </a:pPr>
            <a:r>
              <a:rPr lang="en-US"/>
              <a:t>     labels:</a:t>
            </a:r>
          </a:p>
          <a:p>
            <a:pPr>
              <a:spcBef>
                <a:spcPts val="600"/>
              </a:spcBef>
              <a:buNone/>
            </a:pPr>
            <a:r>
              <a:rPr lang="en-US"/>
              <a:t>        app: web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963DD-EE4F-6E4F-A2D8-873D15B915A8}"/>
              </a:ext>
            </a:extLst>
          </p:cNvPr>
          <p:cNvSpPr txBox="1"/>
          <p:nvPr/>
        </p:nvSpPr>
        <p:spPr>
          <a:xfrm>
            <a:off x="3001926" y="3147706"/>
            <a:ext cx="461665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>
                <a:solidFill>
                  <a:schemeClr val="tx2"/>
                </a:solidFill>
              </a:rPr>
              <a:t>Key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DE8738-AAFF-5E4D-B1FD-E74DC5938CD7}"/>
              </a:ext>
            </a:extLst>
          </p:cNvPr>
          <p:cNvCxnSpPr>
            <a:cxnSpLocks/>
            <a:stCxn id="3" idx="1"/>
          </p:cNvCxnSpPr>
          <p:nvPr/>
        </p:nvCxnSpPr>
        <p:spPr bwMode="gray">
          <a:xfrm flipH="1">
            <a:off x="1036320" y="3301595"/>
            <a:ext cx="1965606" cy="732753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2D9EC1-387D-F04A-8842-F1C47B6E4B18}"/>
              </a:ext>
            </a:extLst>
          </p:cNvPr>
          <p:cNvSpPr txBox="1"/>
          <p:nvPr/>
        </p:nvSpPr>
        <p:spPr>
          <a:xfrm>
            <a:off x="3441943" y="3726571"/>
            <a:ext cx="742312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>
                <a:solidFill>
                  <a:schemeClr val="tx2"/>
                </a:solidFill>
              </a:rPr>
              <a:t>Value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9A65D8-ACFD-CF4C-9A54-19B00471F4E8}"/>
              </a:ext>
            </a:extLst>
          </p:cNvPr>
          <p:cNvCxnSpPr>
            <a:cxnSpLocks/>
          </p:cNvCxnSpPr>
          <p:nvPr/>
        </p:nvCxnSpPr>
        <p:spPr bwMode="gray">
          <a:xfrm flipH="1">
            <a:off x="1975104" y="3880459"/>
            <a:ext cx="1466841" cy="264821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06038EF-73C3-3F44-92F0-99D216B33409}"/>
              </a:ext>
            </a:extLst>
          </p:cNvPr>
          <p:cNvSpPr txBox="1">
            <a:spLocks/>
          </p:cNvSpPr>
          <p:nvPr/>
        </p:nvSpPr>
        <p:spPr>
          <a:xfrm>
            <a:off x="5662973" y="656527"/>
            <a:ext cx="5173183" cy="57887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numCol="1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err="1"/>
              <a:t>yaml</a:t>
            </a:r>
            <a:r>
              <a:rPr lang="en-US" b="1"/>
              <a:t> lists:</a:t>
            </a:r>
          </a:p>
          <a:p>
            <a:pPr>
              <a:spcBef>
                <a:spcPts val="600"/>
              </a:spcBef>
              <a:buNone/>
            </a:pPr>
            <a:r>
              <a:rPr lang="en-US" err="1"/>
              <a:t>args</a:t>
            </a:r>
            <a:r>
              <a:rPr lang="en-US"/>
              <a:t>:</a:t>
            </a:r>
          </a:p>
          <a:p>
            <a:pPr>
              <a:spcBef>
                <a:spcPts val="600"/>
              </a:spcBef>
              <a:buNone/>
            </a:pPr>
            <a:r>
              <a:rPr lang="en-US"/>
              <a:t>    - sleep</a:t>
            </a:r>
          </a:p>
          <a:p>
            <a:pPr>
              <a:spcBef>
                <a:spcPts val="600"/>
              </a:spcBef>
              <a:buNone/>
            </a:pPr>
            <a:r>
              <a:rPr lang="en-US"/>
              <a:t>    - "1000”</a:t>
            </a:r>
          </a:p>
          <a:p>
            <a:pPr>
              <a:spcBef>
                <a:spcPts val="600"/>
              </a:spcBef>
              <a:buNone/>
            </a:pPr>
            <a:endParaRPr lang="en-US"/>
          </a:p>
          <a:p>
            <a:pPr>
              <a:spcBef>
                <a:spcPts val="600"/>
              </a:spcBef>
              <a:buNone/>
            </a:pPr>
            <a:r>
              <a:rPr lang="en-US"/>
              <a:t>spec: </a:t>
            </a:r>
            <a:r>
              <a:rPr lang="en-US" b="1"/>
              <a:t> </a:t>
            </a:r>
          </a:p>
          <a:p>
            <a:pPr>
              <a:spcBef>
                <a:spcPts val="600"/>
              </a:spcBef>
              <a:buNone/>
            </a:pPr>
            <a:r>
              <a:rPr lang="en-US" b="1"/>
              <a:t>    containers:</a:t>
            </a:r>
          </a:p>
          <a:p>
            <a:pPr>
              <a:spcBef>
                <a:spcPts val="600"/>
              </a:spcBef>
              <a:buNone/>
            </a:pPr>
            <a:r>
              <a:rPr lang="en-US" b="1"/>
              <a:t>        - name: front-end</a:t>
            </a:r>
          </a:p>
          <a:p>
            <a:pPr>
              <a:spcBef>
                <a:spcPts val="600"/>
              </a:spcBef>
              <a:buNone/>
            </a:pPr>
            <a:r>
              <a:rPr lang="en-US" b="1"/>
              <a:t>           image: </a:t>
            </a:r>
            <a:r>
              <a:rPr lang="en-US" b="1" err="1"/>
              <a:t>nginx</a:t>
            </a:r>
            <a:endParaRPr lang="en-US" b="1"/>
          </a:p>
          <a:p>
            <a:pPr>
              <a:spcBef>
                <a:spcPts val="600"/>
              </a:spcBef>
              <a:buNone/>
            </a:pPr>
            <a:r>
              <a:rPr lang="en-US" b="1"/>
              <a:t>           ports:</a:t>
            </a:r>
          </a:p>
          <a:p>
            <a:pPr>
              <a:spcBef>
                <a:spcPts val="600"/>
              </a:spcBef>
              <a:buNone/>
            </a:pPr>
            <a:r>
              <a:rPr lang="en-US" b="1"/>
              <a:t>                - </a:t>
            </a:r>
            <a:r>
              <a:rPr lang="en-US" b="1" err="1"/>
              <a:t>containerPort</a:t>
            </a:r>
            <a:r>
              <a:rPr lang="en-US" b="1"/>
              <a:t>: 80</a:t>
            </a:r>
          </a:p>
          <a:p>
            <a:pPr>
              <a:spcBef>
                <a:spcPts val="600"/>
              </a:spcBef>
              <a:buNone/>
            </a:pPr>
            <a:r>
              <a:rPr lang="en-US" b="1"/>
              <a:t>        - name: </a:t>
            </a:r>
            <a:r>
              <a:rPr lang="en-US" b="1" err="1"/>
              <a:t>rss</a:t>
            </a:r>
            <a:r>
              <a:rPr lang="en-US" b="1"/>
              <a:t>-reader</a:t>
            </a:r>
          </a:p>
          <a:p>
            <a:pPr>
              <a:spcBef>
                <a:spcPts val="600"/>
              </a:spcBef>
              <a:buNone/>
            </a:pPr>
            <a:r>
              <a:rPr lang="en-US" b="1"/>
              <a:t>           image: </a:t>
            </a:r>
            <a:r>
              <a:rPr lang="en-US" err="1"/>
              <a:t>nickchase</a:t>
            </a:r>
            <a:r>
              <a:rPr lang="en-US"/>
              <a:t>/rss-php-nginx:v1</a:t>
            </a:r>
          </a:p>
          <a:p>
            <a:pPr>
              <a:spcBef>
                <a:spcPts val="600"/>
              </a:spcBef>
              <a:buNone/>
            </a:pPr>
            <a:r>
              <a:rPr lang="en-US" b="1"/>
              <a:t>           ports:</a:t>
            </a:r>
          </a:p>
          <a:p>
            <a:pPr>
              <a:spcBef>
                <a:spcPts val="600"/>
              </a:spcBef>
              <a:buNone/>
            </a:pPr>
            <a:r>
              <a:rPr lang="en-US" b="1"/>
              <a:t>                - </a:t>
            </a:r>
            <a:r>
              <a:rPr lang="en-US" b="1" err="1"/>
              <a:t>containerPort</a:t>
            </a:r>
            <a:r>
              <a:rPr lang="en-US" b="1"/>
              <a:t>: 88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2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Namespaces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/>
              <a:t>https://</a:t>
            </a:r>
            <a:r>
              <a:rPr lang="en-US" err="1"/>
              <a:t>kubernetes.io</a:t>
            </a:r>
            <a:r>
              <a:rPr lang="en-US"/>
              <a:t>/docs/concepts/overview/working-with-objects/namespaces/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B003659-90A4-C64C-9728-539FD92B5225}"/>
              </a:ext>
            </a:extLst>
          </p:cNvPr>
          <p:cNvSpPr txBox="1">
            <a:spLocks/>
          </p:cNvSpPr>
          <p:nvPr/>
        </p:nvSpPr>
        <p:spPr>
          <a:xfrm>
            <a:off x="579960" y="1206501"/>
            <a:ext cx="9007385" cy="50529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Get all namespaces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kubectl get ns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kubectl -n </a:t>
            </a:r>
            <a:r>
              <a:rPr lang="en-US" err="1">
                <a:highlight>
                  <a:srgbClr val="FFFF00"/>
                </a:highlight>
              </a:rPr>
              <a:t>kube</a:t>
            </a:r>
            <a:r>
              <a:rPr lang="en-US">
                <a:highlight>
                  <a:srgbClr val="FFFF00"/>
                </a:highlight>
              </a:rPr>
              <a:t>-system get pods 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kubectl get pods --all-namespaces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kubectl create ns 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Namespaces can be used to implement Network Policy – strict traffic flow control: </a:t>
            </a:r>
            <a:r>
              <a:rPr lang="en-US">
                <a:hlinkClick r:id="rId3"/>
              </a:rPr>
              <a:t>https://kubernetes.io/docs/concepts/services-networking/network-policies/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Resource Quotas: </a:t>
            </a:r>
            <a:r>
              <a:rPr lang="en-US">
                <a:hlinkClick r:id="rId4"/>
              </a:rPr>
              <a:t>https://kubernetes.io/docs/concepts/policy/resource-quotas/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B492-D4FF-824B-9AB1-04097353AB32}"/>
              </a:ext>
            </a:extLst>
          </p:cNvPr>
          <p:cNvSpPr txBox="1"/>
          <p:nvPr/>
        </p:nvSpPr>
        <p:spPr>
          <a:xfrm>
            <a:off x="6278880" y="1304544"/>
            <a:ext cx="3308465" cy="5539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default is “default” ns if you don’t specify “-n” flag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2125FE-8506-D04D-8CF5-D76A780E63A7}"/>
              </a:ext>
            </a:extLst>
          </p:cNvPr>
          <p:cNvCxnSpPr>
            <a:cxnSpLocks/>
            <a:stCxn id="5" idx="1"/>
          </p:cNvCxnSpPr>
          <p:nvPr/>
        </p:nvCxnSpPr>
        <p:spPr bwMode="gray">
          <a:xfrm flipH="1">
            <a:off x="4765964" y="1581543"/>
            <a:ext cx="1512916" cy="1064675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3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Namespaces - continued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/>
              <a:t>Separate your workloads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B003659-90A4-C64C-9728-539FD92B5225}"/>
              </a:ext>
            </a:extLst>
          </p:cNvPr>
          <p:cNvSpPr txBox="1">
            <a:spLocks/>
          </p:cNvSpPr>
          <p:nvPr/>
        </p:nvSpPr>
        <p:spPr>
          <a:xfrm>
            <a:off x="579960" y="1365840"/>
            <a:ext cx="8064168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/>
              <a:t>Namespaces are used in DNS FQDN:</a:t>
            </a:r>
          </a:p>
          <a:p>
            <a:pPr marL="800100" lvl="1" indent="-342900"/>
            <a:r>
              <a:rPr lang="en-US"/>
              <a:t>{</a:t>
            </a:r>
            <a:r>
              <a:rPr lang="en-US" err="1"/>
              <a:t>servicename</a:t>
            </a:r>
            <a:r>
              <a:rPr lang="en-US"/>
              <a:t>}.{namespace}.svc.{cluster-domain}</a:t>
            </a:r>
          </a:p>
          <a:p>
            <a:pPr marL="800100" lvl="1" indent="-342900"/>
            <a:r>
              <a:rPr lang="en-US"/>
              <a:t>i.e. </a:t>
            </a:r>
            <a:r>
              <a:rPr lang="en-US" err="1"/>
              <a:t>invoice.default.svc.cluster.local</a:t>
            </a:r>
            <a:endParaRPr lang="en-US"/>
          </a:p>
          <a:p>
            <a:pPr marL="800100" lvl="1" indent="-342900"/>
            <a:r>
              <a:rPr lang="en-US"/>
              <a:t>https://</a:t>
            </a:r>
            <a:r>
              <a:rPr lang="en-US" err="1"/>
              <a:t>kubernetes.io</a:t>
            </a:r>
            <a:r>
              <a:rPr lang="en-US"/>
              <a:t>/docs/concepts/services-networking/</a:t>
            </a:r>
            <a:r>
              <a:rPr lang="en-US" err="1"/>
              <a:t>dns</a:t>
            </a:r>
            <a:r>
              <a:rPr lang="en-US"/>
              <a:t>-pod-service/</a:t>
            </a:r>
          </a:p>
          <a:p>
            <a:pPr marL="800100" lvl="1" indent="-342900"/>
            <a:endParaRPr lang="en-US"/>
          </a:p>
          <a:p>
            <a:pPr>
              <a:buNone/>
            </a:pPr>
            <a:r>
              <a:rPr lang="en-US"/>
              <a:t>Within a namespace, can use the </a:t>
            </a:r>
            <a:r>
              <a:rPr lang="en-US" err="1"/>
              <a:t>shortname</a:t>
            </a:r>
            <a:r>
              <a:rPr lang="en-US"/>
              <a:t> to resolve:</a:t>
            </a:r>
          </a:p>
          <a:p>
            <a:pPr marL="800100" lvl="1" indent="-342900"/>
            <a:r>
              <a:rPr lang="en-US"/>
              <a:t>i.e. “ping invoice”</a:t>
            </a:r>
          </a:p>
          <a:p>
            <a:pPr marL="800100" lvl="1" indent="-342900"/>
            <a:endParaRPr lang="en-US"/>
          </a:p>
          <a:p>
            <a:pPr>
              <a:buNone/>
            </a:pPr>
            <a:r>
              <a:rPr lang="en-US"/>
              <a:t>Outside a namespace, must use FQDN to resolve:</a:t>
            </a:r>
          </a:p>
          <a:p>
            <a:pPr marL="800100" lvl="1" indent="-342900"/>
            <a:r>
              <a:rPr lang="en-US"/>
              <a:t>i.e. “ping </a:t>
            </a:r>
            <a:r>
              <a:rPr lang="en-US" err="1"/>
              <a:t>invoice.default.svc.cluster.local</a:t>
            </a:r>
            <a:r>
              <a:rPr lang="en-US"/>
              <a:t>” OR</a:t>
            </a:r>
          </a:p>
          <a:p>
            <a:pPr marL="800100" lvl="1" indent="-342900"/>
            <a:r>
              <a:rPr lang="en-US"/>
              <a:t>“ping </a:t>
            </a:r>
            <a:r>
              <a:rPr lang="en-US" err="1"/>
              <a:t>invoice.default</a:t>
            </a:r>
            <a:r>
              <a:rPr lang="en-US"/>
              <a:t>”</a:t>
            </a:r>
          </a:p>
          <a:p>
            <a:pPr marL="342900" indent="-34290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2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5A1A6FB-B3B6-4453-9F96-C957E049A52B}"/>
              </a:ext>
            </a:extLst>
          </p:cNvPr>
          <p:cNvGrpSpPr/>
          <p:nvPr/>
        </p:nvGrpSpPr>
        <p:grpSpPr>
          <a:xfrm>
            <a:off x="6462309" y="851026"/>
            <a:ext cx="5753132" cy="5460312"/>
            <a:chOff x="1737035" y="3008532"/>
            <a:chExt cx="3038841" cy="1639668"/>
          </a:xfrm>
        </p:grpSpPr>
        <p:sp>
          <p:nvSpPr>
            <p:cNvPr id="39" name="Rounded Rectangle 76">
              <a:extLst>
                <a:ext uri="{FF2B5EF4-FFF2-40B4-BE49-F238E27FC236}">
                  <a16:creationId xmlns:a16="http://schemas.microsoft.com/office/drawing/2014/main" id="{F7FD1A9D-45FF-40EA-8441-05D787C9E51F}"/>
                </a:ext>
              </a:extLst>
            </p:cNvPr>
            <p:cNvSpPr/>
            <p:nvPr/>
          </p:nvSpPr>
          <p:spPr>
            <a:xfrm>
              <a:off x="1737035" y="3008532"/>
              <a:ext cx="2972125" cy="1639668"/>
            </a:xfrm>
            <a:prstGeom prst="roundRect">
              <a:avLst>
                <a:gd name="adj" fmla="val 0"/>
              </a:avLst>
            </a:prstGeom>
            <a:solidFill>
              <a:srgbClr val="D4E8C6"/>
            </a:solidFill>
            <a:ln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2"/>
                </a:solidFill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F6F36DD-6C88-4175-A088-7439FDEB8F86}"/>
                </a:ext>
              </a:extLst>
            </p:cNvPr>
            <p:cNvGrpSpPr/>
            <p:nvPr/>
          </p:nvGrpSpPr>
          <p:grpSpPr>
            <a:xfrm>
              <a:off x="4197662" y="4340846"/>
              <a:ext cx="578214" cy="303158"/>
              <a:chOff x="4069780" y="6101027"/>
              <a:chExt cx="522219" cy="215990"/>
            </a:xfrm>
          </p:grpSpPr>
          <p:sp>
            <p:nvSpPr>
              <p:cNvPr id="41" name="Right Triangle 40">
                <a:extLst>
                  <a:ext uri="{FF2B5EF4-FFF2-40B4-BE49-F238E27FC236}">
                    <a16:creationId xmlns:a16="http://schemas.microsoft.com/office/drawing/2014/main" id="{02B33B07-BE50-4612-A8F5-6766FF77A7FC}"/>
                  </a:ext>
                </a:extLst>
              </p:cNvPr>
              <p:cNvSpPr/>
              <p:nvPr/>
            </p:nvSpPr>
            <p:spPr>
              <a:xfrm rot="16200000">
                <a:off x="4190326" y="5980481"/>
                <a:ext cx="215990" cy="457081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4F28B-D166-46E2-B38C-A3846020BE5A}"/>
                  </a:ext>
                </a:extLst>
              </p:cNvPr>
              <p:cNvSpPr txBox="1"/>
              <p:nvPr/>
            </p:nvSpPr>
            <p:spPr>
              <a:xfrm>
                <a:off x="4134919" y="6219592"/>
                <a:ext cx="457080" cy="8422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>
                    <a:solidFill>
                      <a:schemeClr val="bg1"/>
                    </a:solidFill>
                  </a:rPr>
                  <a:t>VM</a:t>
                </a:r>
              </a:p>
            </p:txBody>
          </p:sp>
        </p:grpSp>
      </p:grpSp>
      <p:sp>
        <p:nvSpPr>
          <p:cNvPr id="15" name="Cloud 14">
            <a:extLst>
              <a:ext uri="{FF2B5EF4-FFF2-40B4-BE49-F238E27FC236}">
                <a16:creationId xmlns:a16="http://schemas.microsoft.com/office/drawing/2014/main" id="{D823A669-B5A1-4F62-9CFD-5A11EFA92650}"/>
              </a:ext>
            </a:extLst>
          </p:cNvPr>
          <p:cNvSpPr/>
          <p:nvPr/>
        </p:nvSpPr>
        <p:spPr>
          <a:xfrm>
            <a:off x="8249875" y="6126441"/>
            <a:ext cx="2077786" cy="611313"/>
          </a:xfrm>
          <a:prstGeom prst="clou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31" y="330201"/>
            <a:ext cx="10969943" cy="520825"/>
          </a:xfrm>
        </p:spPr>
        <p:txBody>
          <a:bodyPr/>
          <a:lstStyle/>
          <a:p>
            <a:r>
              <a:rPr lang="en-US"/>
              <a:t>The Movement from Containers to Pods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162" y="1459559"/>
            <a:ext cx="5626824" cy="3994521"/>
          </a:xfrm>
        </p:spPr>
        <p:txBody>
          <a:bodyPr/>
          <a:lstStyle/>
          <a:p>
            <a:r>
              <a:rPr lang="en-US">
                <a:cs typeface="Arial" pitchFamily="34" charset="0"/>
              </a:rPr>
              <a:t>A pod (as in a pod of whales) is a group of </a:t>
            </a:r>
            <a:r>
              <a:rPr lang="en-US" b="1">
                <a:solidFill>
                  <a:schemeClr val="accent1"/>
                </a:solidFill>
                <a:cs typeface="Arial" pitchFamily="34" charset="0"/>
              </a:rPr>
              <a:t>one or more containers</a:t>
            </a:r>
          </a:p>
          <a:p>
            <a:r>
              <a:rPr lang="en-US">
                <a:cs typeface="Arial" pitchFamily="34" charset="0"/>
              </a:rPr>
              <a:t>The Concept of a “Side Car”</a:t>
            </a:r>
          </a:p>
          <a:p>
            <a:pPr lvl="1"/>
            <a:r>
              <a:rPr lang="en-US" b="1">
                <a:solidFill>
                  <a:schemeClr val="accent1"/>
                </a:solidFill>
                <a:cs typeface="Arial" pitchFamily="34" charset="0"/>
              </a:rPr>
              <a:t>Differentiated v Non-Differentiated Code</a:t>
            </a:r>
          </a:p>
          <a:p>
            <a:r>
              <a:rPr lang="en-US">
                <a:cs typeface="Arial" pitchFamily="34" charset="0"/>
              </a:rPr>
              <a:t>Containers within a pod share an </a:t>
            </a:r>
            <a:r>
              <a:rPr lang="en-US" b="1">
                <a:solidFill>
                  <a:schemeClr val="accent1"/>
                </a:solidFill>
                <a:cs typeface="Arial" pitchFamily="34" charset="0"/>
              </a:rPr>
              <a:t>IP address </a:t>
            </a:r>
            <a:r>
              <a:rPr lang="en-US">
                <a:cs typeface="Arial" pitchFamily="34" charset="0"/>
              </a:rPr>
              <a:t>and port </a:t>
            </a:r>
            <a:endParaRPr lang="en-US" b="1">
              <a:solidFill>
                <a:schemeClr val="accent1"/>
              </a:solidFill>
              <a:cs typeface="Arial" pitchFamily="34" charset="0"/>
            </a:endParaRPr>
          </a:p>
          <a:p>
            <a:r>
              <a:rPr lang="en-US">
                <a:cs typeface="Arial" pitchFamily="34" charset="0"/>
              </a:rPr>
              <a:t>Containers in a Pod also share the same data </a:t>
            </a:r>
            <a:r>
              <a:rPr lang="en-US" b="1">
                <a:solidFill>
                  <a:schemeClr val="accent1"/>
                </a:solidFill>
                <a:cs typeface="Arial" pitchFamily="34" charset="0"/>
              </a:rPr>
              <a:t>volumes</a:t>
            </a:r>
          </a:p>
          <a:p>
            <a:r>
              <a:rPr lang="en-US"/>
              <a:t>Pods are considered to be </a:t>
            </a:r>
            <a:r>
              <a:rPr lang="en-US" b="1">
                <a:solidFill>
                  <a:schemeClr val="accent1"/>
                </a:solidFill>
              </a:rPr>
              <a:t>ephemeral / short-lived </a:t>
            </a:r>
            <a:endParaRPr lang="en-US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520485" y="1104654"/>
            <a:ext cx="5148943" cy="4646990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81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2800"/>
              <a:t>The Kubernetes “Pod”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0AF9A4-F498-C64E-8DA7-5F0A7EA27ED4}"/>
              </a:ext>
            </a:extLst>
          </p:cNvPr>
          <p:cNvCxnSpPr>
            <a:cxnSpLocks/>
          </p:cNvCxnSpPr>
          <p:nvPr/>
        </p:nvCxnSpPr>
        <p:spPr bwMode="gray">
          <a:xfrm>
            <a:off x="8346935" y="3375656"/>
            <a:ext cx="1634472" cy="0"/>
          </a:xfrm>
          <a:prstGeom prst="line">
            <a:avLst/>
          </a:prstGeom>
          <a:ln w="34925">
            <a:solidFill>
              <a:srgbClr val="FFFF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D69FA0F-AA1F-3546-A490-0DD7E52C8118}"/>
              </a:ext>
            </a:extLst>
          </p:cNvPr>
          <p:cNvCxnSpPr>
            <a:cxnSpLocks/>
            <a:stCxn id="13" idx="0"/>
            <a:endCxn id="9" idx="0"/>
          </p:cNvCxnSpPr>
          <p:nvPr/>
        </p:nvCxnSpPr>
        <p:spPr bwMode="gray">
          <a:xfrm>
            <a:off x="7885817" y="4215225"/>
            <a:ext cx="1209140" cy="1016565"/>
          </a:xfrm>
          <a:prstGeom prst="line">
            <a:avLst/>
          </a:prstGeom>
          <a:ln w="25400">
            <a:solidFill>
              <a:srgbClr val="FFFF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497DD5-3ABB-E440-BDB7-C4179BAC60FB}"/>
              </a:ext>
            </a:extLst>
          </p:cNvPr>
          <p:cNvCxnSpPr>
            <a:cxnSpLocks/>
            <a:endCxn id="9" idx="0"/>
          </p:cNvCxnSpPr>
          <p:nvPr/>
        </p:nvCxnSpPr>
        <p:spPr bwMode="gray">
          <a:xfrm flipH="1">
            <a:off x="9094958" y="4215225"/>
            <a:ext cx="1113641" cy="1016565"/>
          </a:xfrm>
          <a:prstGeom prst="line">
            <a:avLst/>
          </a:prstGeom>
          <a:ln w="25400">
            <a:solidFill>
              <a:srgbClr val="FFFF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416A878-1E72-304C-953C-5D53A99747ED}"/>
              </a:ext>
            </a:extLst>
          </p:cNvPr>
          <p:cNvGrpSpPr/>
          <p:nvPr/>
        </p:nvGrpSpPr>
        <p:grpSpPr>
          <a:xfrm>
            <a:off x="8006107" y="1853429"/>
            <a:ext cx="2241077" cy="1014028"/>
            <a:chOff x="8004518" y="1853429"/>
            <a:chExt cx="2241077" cy="1014028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15E30EA-2225-5D44-A3E5-5B54CDF44300}"/>
                </a:ext>
              </a:extLst>
            </p:cNvPr>
            <p:cNvCxnSpPr>
              <a:cxnSpLocks/>
              <a:stCxn id="32" idx="2"/>
            </p:cNvCxnSpPr>
            <p:nvPr/>
          </p:nvCxnSpPr>
          <p:spPr bwMode="gray">
            <a:xfrm flipH="1">
              <a:off x="8004518" y="2254491"/>
              <a:ext cx="748798" cy="612966"/>
            </a:xfrm>
            <a:prstGeom prst="line">
              <a:avLst/>
            </a:prstGeom>
            <a:ln w="25400">
              <a:solidFill>
                <a:srgbClr val="FFFF00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A996F9-6590-7B45-870D-8C04CC274BF4}"/>
                </a:ext>
              </a:extLst>
            </p:cNvPr>
            <p:cNvCxnSpPr>
              <a:stCxn id="32" idx="4"/>
            </p:cNvCxnSpPr>
            <p:nvPr/>
          </p:nvCxnSpPr>
          <p:spPr bwMode="gray">
            <a:xfrm>
              <a:off x="9433423" y="2254491"/>
              <a:ext cx="812172" cy="558180"/>
            </a:xfrm>
            <a:prstGeom prst="line">
              <a:avLst/>
            </a:prstGeom>
            <a:ln w="25400">
              <a:solidFill>
                <a:srgbClr val="FFFF00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n 31">
              <a:extLst>
                <a:ext uri="{FF2B5EF4-FFF2-40B4-BE49-F238E27FC236}">
                  <a16:creationId xmlns:a16="http://schemas.microsoft.com/office/drawing/2014/main" id="{1FCCA697-5C6A-644D-835B-467E54F7F4C2}"/>
                </a:ext>
              </a:extLst>
            </p:cNvPr>
            <p:cNvSpPr/>
            <p:nvPr/>
          </p:nvSpPr>
          <p:spPr>
            <a:xfrm>
              <a:off x="8753316" y="1853429"/>
              <a:ext cx="680107" cy="802123"/>
            </a:xfrm>
            <a:prstGeom prst="ca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4A21BBF-C5EC-EB43-BFC9-564AB492A932}"/>
              </a:ext>
            </a:extLst>
          </p:cNvPr>
          <p:cNvGrpSpPr/>
          <p:nvPr/>
        </p:nvGrpSpPr>
        <p:grpSpPr>
          <a:xfrm>
            <a:off x="9285474" y="1967127"/>
            <a:ext cx="2202231" cy="2730312"/>
            <a:chOff x="9320743" y="779781"/>
            <a:chExt cx="1607337" cy="2371238"/>
          </a:xfrm>
        </p:grpSpPr>
        <p:grpSp>
          <p:nvGrpSpPr>
            <p:cNvPr id="17" name="Group 16"/>
            <p:cNvGrpSpPr/>
            <p:nvPr/>
          </p:nvGrpSpPr>
          <p:grpSpPr>
            <a:xfrm>
              <a:off x="9320743" y="779781"/>
              <a:ext cx="1607337" cy="2371238"/>
              <a:chOff x="8338619" y="3072696"/>
              <a:chExt cx="1600200" cy="2468219"/>
            </a:xfrm>
          </p:grpSpPr>
          <p:sp>
            <p:nvSpPr>
              <p:cNvPr id="19" name="Round Diagonal Corner Rectangle 18"/>
              <p:cNvSpPr/>
              <p:nvPr/>
            </p:nvSpPr>
            <p:spPr>
              <a:xfrm>
                <a:off x="8338619" y="3072696"/>
                <a:ext cx="1600200" cy="2468219"/>
              </a:xfrm>
              <a:prstGeom prst="round2DiagRect">
                <a:avLst>
                  <a:gd name="adj1" fmla="val 16379"/>
                  <a:gd name="adj2" fmla="val 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799"/>
                  <a:t>Container 2</a:t>
                </a:r>
              </a:p>
              <a:p>
                <a:pPr algn="ctr"/>
                <a:r>
                  <a:rPr lang="en-US" sz="1799"/>
                  <a:t> </a:t>
                </a: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8481810" y="4421603"/>
                <a:ext cx="1331014" cy="1070452"/>
              </a:xfrm>
              <a:prstGeom prst="roundRect">
                <a:avLst>
                  <a:gd name="adj" fmla="val 9488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799">
                    <a:solidFill>
                      <a:schemeClr val="accent6">
                        <a:lumMod val="50000"/>
                      </a:schemeClr>
                    </a:solidFill>
                  </a:rPr>
                  <a:t>Tools, Libs, SW</a:t>
                </a:r>
              </a:p>
            </p:txBody>
          </p:sp>
          <p:sp>
            <p:nvSpPr>
              <p:cNvPr id="22" name="Flowchart: Punched Tape 42"/>
              <p:cNvSpPr/>
              <p:nvPr/>
            </p:nvSpPr>
            <p:spPr>
              <a:xfrm>
                <a:off x="8481810" y="3540111"/>
                <a:ext cx="1219200" cy="867822"/>
              </a:xfrm>
              <a:prstGeom prst="flowChartPunchedTape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90053" y="1489407"/>
              <a:ext cx="1218883" cy="29692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685A951-0686-6C43-9DC9-AF61BD8C4F95}"/>
              </a:ext>
            </a:extLst>
          </p:cNvPr>
          <p:cNvGrpSpPr/>
          <p:nvPr/>
        </p:nvGrpSpPr>
        <p:grpSpPr>
          <a:xfrm>
            <a:off x="6909033" y="2000847"/>
            <a:ext cx="1995409" cy="2769302"/>
            <a:chOff x="7428611" y="2575805"/>
            <a:chExt cx="1566312" cy="242506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89921C4-A82B-3243-82E7-313E4A828CC5}"/>
                </a:ext>
              </a:extLst>
            </p:cNvPr>
            <p:cNvGrpSpPr/>
            <p:nvPr/>
          </p:nvGrpSpPr>
          <p:grpSpPr>
            <a:xfrm>
              <a:off x="7428611" y="2575805"/>
              <a:ext cx="1566312" cy="2425068"/>
              <a:chOff x="7473017" y="763642"/>
              <a:chExt cx="1566312" cy="2425068"/>
            </a:xfrm>
          </p:grpSpPr>
          <p:sp>
            <p:nvSpPr>
              <p:cNvPr id="10" name="Round Diagonal Corner Rectangle 9"/>
              <p:cNvSpPr/>
              <p:nvPr/>
            </p:nvSpPr>
            <p:spPr>
              <a:xfrm>
                <a:off x="7473017" y="763642"/>
                <a:ext cx="1566312" cy="2425068"/>
              </a:xfrm>
              <a:prstGeom prst="round2DiagRect">
                <a:avLst>
                  <a:gd name="adj1" fmla="val 16379"/>
                  <a:gd name="adj2" fmla="val 800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799"/>
                  <a:t>Container 1</a:t>
                </a:r>
              </a:p>
              <a:p>
                <a:pPr algn="ctr"/>
                <a:r>
                  <a:rPr lang="en-US" sz="1799"/>
                  <a:t> </a:t>
                </a: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7652323" y="2032001"/>
                <a:ext cx="1330667" cy="1087610"/>
                <a:chOff x="6669765" y="4421603"/>
                <a:chExt cx="1331014" cy="1087893"/>
              </a:xfrm>
            </p:grpSpPr>
            <p:sp>
              <p:nvSpPr>
                <p:cNvPr id="12" name="Rounded Rectangle 11"/>
                <p:cNvSpPr/>
                <p:nvPr/>
              </p:nvSpPr>
              <p:spPr>
                <a:xfrm>
                  <a:off x="6669765" y="4421603"/>
                  <a:ext cx="1331014" cy="1087893"/>
                </a:xfrm>
                <a:prstGeom prst="roundRect">
                  <a:avLst>
                    <a:gd name="adj" fmla="val 10890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799">
                      <a:solidFill>
                        <a:schemeClr val="accent6">
                          <a:lumMod val="50000"/>
                        </a:schemeClr>
                      </a:solidFill>
                    </a:rPr>
                    <a:t>Tools, Libs, SW</a:t>
                  </a:r>
                </a:p>
              </p:txBody>
            </p:sp>
            <p:pic>
              <p:nvPicPr>
                <p:cNvPr id="13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6785447" y="5092541"/>
                  <a:ext cx="943800" cy="3447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4" name="Flowchart: Punched Tape 41"/>
              <p:cNvSpPr/>
              <p:nvPr/>
            </p:nvSpPr>
            <p:spPr>
              <a:xfrm>
                <a:off x="7646732" y="1145929"/>
                <a:ext cx="1218883" cy="867596"/>
              </a:xfrm>
              <a:prstGeom prst="flowChartPunchedTape">
                <a:avLst/>
              </a:prstGeom>
              <a:ln w="28575">
                <a:solidFill>
                  <a:srgbClr val="003D7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7698890" y="3251102"/>
              <a:ext cx="1097905" cy="273416"/>
            </a:xfrm>
            <a:prstGeom prst="rect">
              <a:avLst/>
            </a:prstGeom>
          </p:spPr>
        </p:pic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8CA79FF-791A-B94F-8357-6F3D459150B8}"/>
              </a:ext>
            </a:extLst>
          </p:cNvPr>
          <p:cNvSpPr/>
          <p:nvPr/>
        </p:nvSpPr>
        <p:spPr>
          <a:xfrm>
            <a:off x="7862253" y="5231789"/>
            <a:ext cx="2465408" cy="37039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>
                <a:solidFill>
                  <a:schemeClr val="bg2">
                    <a:lumMod val="10000"/>
                  </a:schemeClr>
                </a:solidFill>
              </a:rPr>
              <a:t>172.16.4.2</a:t>
            </a:r>
          </a:p>
        </p:txBody>
      </p:sp>
      <p:pic>
        <p:nvPicPr>
          <p:cNvPr id="29" name="Picture 4" descr="Image result for ubuntu gif">
            <a:extLst>
              <a:ext uri="{FF2B5EF4-FFF2-40B4-BE49-F238E27FC236}">
                <a16:creationId xmlns:a16="http://schemas.microsoft.com/office/drawing/2014/main" id="{E307AB0B-1823-684D-9EEC-9B5FCDD2C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1743" y="4109695"/>
            <a:ext cx="704183" cy="53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7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60919E5-922E-4BB7-85AF-4AE347CFD26F}"/>
              </a:ext>
            </a:extLst>
          </p:cNvPr>
          <p:cNvGrpSpPr/>
          <p:nvPr/>
        </p:nvGrpSpPr>
        <p:grpSpPr>
          <a:xfrm>
            <a:off x="6173414" y="3407715"/>
            <a:ext cx="4744544" cy="3369970"/>
            <a:chOff x="1737035" y="3008532"/>
            <a:chExt cx="3038841" cy="1639668"/>
          </a:xfrm>
        </p:grpSpPr>
        <p:sp>
          <p:nvSpPr>
            <p:cNvPr id="26" name="Rounded Rectangle 76">
              <a:extLst>
                <a:ext uri="{FF2B5EF4-FFF2-40B4-BE49-F238E27FC236}">
                  <a16:creationId xmlns:a16="http://schemas.microsoft.com/office/drawing/2014/main" id="{EFA2B36F-E6C6-4CA0-9952-EF0338CDA880}"/>
                </a:ext>
              </a:extLst>
            </p:cNvPr>
            <p:cNvSpPr/>
            <p:nvPr/>
          </p:nvSpPr>
          <p:spPr>
            <a:xfrm>
              <a:off x="1737035" y="3008532"/>
              <a:ext cx="2972125" cy="1639668"/>
            </a:xfrm>
            <a:prstGeom prst="roundRect">
              <a:avLst>
                <a:gd name="adj" fmla="val 0"/>
              </a:avLst>
            </a:prstGeom>
            <a:solidFill>
              <a:srgbClr val="D4E8C6"/>
            </a:solidFill>
            <a:ln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2"/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0228F78-AA42-4A3D-8718-0203F782D4FE}"/>
                </a:ext>
              </a:extLst>
            </p:cNvPr>
            <p:cNvGrpSpPr/>
            <p:nvPr/>
          </p:nvGrpSpPr>
          <p:grpSpPr>
            <a:xfrm>
              <a:off x="4197662" y="4340846"/>
              <a:ext cx="578214" cy="303158"/>
              <a:chOff x="4069780" y="6101027"/>
              <a:chExt cx="522219" cy="215990"/>
            </a:xfrm>
          </p:grpSpPr>
          <p:sp>
            <p:nvSpPr>
              <p:cNvPr id="29" name="Right Triangle 28">
                <a:extLst>
                  <a:ext uri="{FF2B5EF4-FFF2-40B4-BE49-F238E27FC236}">
                    <a16:creationId xmlns:a16="http://schemas.microsoft.com/office/drawing/2014/main" id="{1DF2329C-BC89-47AB-8AFF-6783BB39EDC8}"/>
                  </a:ext>
                </a:extLst>
              </p:cNvPr>
              <p:cNvSpPr/>
              <p:nvPr/>
            </p:nvSpPr>
            <p:spPr>
              <a:xfrm rot="16200000">
                <a:off x="4190326" y="5980481"/>
                <a:ext cx="215990" cy="457081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A89A492-F192-4202-9D65-809FE5BC255F}"/>
                  </a:ext>
                </a:extLst>
              </p:cNvPr>
              <p:cNvSpPr txBox="1"/>
              <p:nvPr/>
            </p:nvSpPr>
            <p:spPr>
              <a:xfrm>
                <a:off x="4134919" y="6219592"/>
                <a:ext cx="457080" cy="8422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>
                    <a:solidFill>
                      <a:schemeClr val="bg1"/>
                    </a:solidFill>
                  </a:rPr>
                  <a:t>VM</a:t>
                </a:r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810DE4B-8238-604D-A693-BAF7E60E063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4455" y="811831"/>
            <a:ext cx="10962687" cy="247743"/>
          </a:xfrm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6E0FB04-C1B7-8847-B4FB-E73171124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97" y="412751"/>
            <a:ext cx="11001004" cy="381000"/>
          </a:xfrm>
        </p:spPr>
        <p:txBody>
          <a:bodyPr/>
          <a:lstStyle/>
          <a:p>
            <a:r>
              <a:rPr lang="en-US"/>
              <a:t>How Do I Run a Pod?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BB0A-BD7A-504D-8DF0-4BAF272634EC}"/>
              </a:ext>
            </a:extLst>
          </p:cNvPr>
          <p:cNvSpPr/>
          <p:nvPr/>
        </p:nvSpPr>
        <p:spPr>
          <a:xfrm>
            <a:off x="365497" y="1105740"/>
            <a:ext cx="4422404" cy="42473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$</a:t>
            </a:r>
            <a:r>
              <a:rPr lang="de-DE" b="1">
                <a:latin typeface="Consolas" panose="020B0609020204030204" pitchFamily="49" charset="0"/>
              </a:rPr>
              <a:t> </a:t>
            </a:r>
            <a:r>
              <a:rPr lang="de-DE" b="1" err="1">
                <a:solidFill>
                  <a:schemeClr val="accent2"/>
                </a:solidFill>
                <a:latin typeface="Consolas" panose="020B0609020204030204" pitchFamily="49" charset="0"/>
              </a:rPr>
              <a:t>cat</a:t>
            </a:r>
            <a:r>
              <a:rPr lang="de-DE" b="1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err="1">
                <a:solidFill>
                  <a:schemeClr val="accent2"/>
                </a:solidFill>
                <a:latin typeface="Consolas" panose="020B0609020204030204" pitchFamily="49" charset="0"/>
              </a:rPr>
              <a:t>mywebserver.yaml</a:t>
            </a:r>
            <a:endParaRPr lang="de-DE" b="1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de-DE" b="1" err="1">
                <a:solidFill>
                  <a:schemeClr val="accent6"/>
                </a:solidFill>
                <a:latin typeface="Consolas" panose="020B0609020204030204" pitchFamily="49" charset="0"/>
              </a:rPr>
              <a:t>apiVersion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: v1</a:t>
            </a:r>
          </a:p>
          <a:p>
            <a:r>
              <a:rPr lang="de-DE" b="1" err="1">
                <a:solidFill>
                  <a:schemeClr val="accent4"/>
                </a:solidFill>
                <a:latin typeface="Consolas" panose="020B0609020204030204" pitchFamily="49" charset="0"/>
              </a:rPr>
              <a:t>kind</a:t>
            </a:r>
            <a:r>
              <a:rPr lang="de-DE" b="1">
                <a:solidFill>
                  <a:schemeClr val="accent4"/>
                </a:solidFill>
                <a:latin typeface="Consolas" panose="020B0609020204030204" pitchFamily="49" charset="0"/>
              </a:rPr>
              <a:t>:</a:t>
            </a:r>
            <a:r>
              <a:rPr lang="de-DE" b="1">
                <a:solidFill>
                  <a:srgbClr val="BAE36B"/>
                </a:solidFill>
                <a:latin typeface="Consolas" panose="020B0609020204030204" pitchFamily="49" charset="0"/>
              </a:rPr>
              <a:t> </a:t>
            </a:r>
            <a:r>
              <a:rPr lang="de-DE" b="1" err="1">
                <a:solidFill>
                  <a:schemeClr val="tx2"/>
                </a:solidFill>
                <a:latin typeface="Consolas" panose="020B0609020204030204" pitchFamily="49" charset="0"/>
              </a:rPr>
              <a:t>Pod</a:t>
            </a:r>
            <a:endParaRPr lang="de-DE" b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de-DE" b="1" err="1">
                <a:solidFill>
                  <a:schemeClr val="accent6"/>
                </a:solidFill>
                <a:latin typeface="Consolas" panose="020B0609020204030204" pitchFamily="49" charset="0"/>
              </a:rPr>
              <a:t>metadata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DE" b="1">
                <a:latin typeface="Consolas" panose="020B0609020204030204" pitchFamily="49" charset="0"/>
              </a:rPr>
              <a:t>  </a:t>
            </a:r>
            <a:r>
              <a:rPr lang="de-DE" b="1" err="1">
                <a:solidFill>
                  <a:schemeClr val="accent6"/>
                </a:solidFill>
                <a:latin typeface="Consolas" panose="020B0609020204030204" pitchFamily="49" charset="0"/>
              </a:rPr>
              <a:t>name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  <a:r>
              <a:rPr lang="de-DE" b="1">
                <a:latin typeface="Consolas" panose="020B0609020204030204" pitchFamily="49" charset="0"/>
              </a:rPr>
              <a:t> </a:t>
            </a:r>
            <a:r>
              <a:rPr lang="de-DE" b="1" err="1">
                <a:solidFill>
                  <a:schemeClr val="tx2"/>
                </a:solidFill>
                <a:latin typeface="Consolas" panose="020B0609020204030204" pitchFamily="49" charset="0"/>
              </a:rPr>
              <a:t>my-webserver</a:t>
            </a:r>
            <a:endParaRPr lang="de-DE" b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de-DE" b="1">
                <a:latin typeface="Consolas" panose="020B0609020204030204" pitchFamily="49" charset="0"/>
              </a:rPr>
              <a:t>  </a:t>
            </a:r>
            <a:r>
              <a:rPr lang="de-DE" b="1" err="1">
                <a:solidFill>
                  <a:schemeClr val="accent6"/>
                </a:solidFill>
                <a:latin typeface="Consolas" panose="020B0609020204030204" pitchFamily="49" charset="0"/>
              </a:rPr>
              <a:t>labels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DE" b="1">
                <a:latin typeface="Consolas" panose="020B0609020204030204" pitchFamily="49" charset="0"/>
              </a:rPr>
              <a:t>     </a:t>
            </a:r>
            <a:r>
              <a:rPr lang="de-DE" b="1" err="1">
                <a:solidFill>
                  <a:schemeClr val="tx2"/>
                </a:solidFill>
                <a:latin typeface="Consolas" panose="020B0609020204030204" pitchFamily="49" charset="0"/>
              </a:rPr>
              <a:t>app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: web</a:t>
            </a:r>
          </a:p>
          <a:p>
            <a:r>
              <a:rPr lang="de-DE" b="1" err="1">
                <a:solidFill>
                  <a:schemeClr val="accent6"/>
                </a:solidFill>
                <a:latin typeface="Consolas" panose="020B0609020204030204" pitchFamily="49" charset="0"/>
              </a:rPr>
              <a:t>spec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DE" b="1">
                <a:solidFill>
                  <a:schemeClr val="accent6"/>
                </a:solidFill>
                <a:latin typeface="Consolas" panose="020B0609020204030204" pitchFamily="49" charset="0"/>
              </a:rPr>
              <a:t>  </a:t>
            </a:r>
            <a:r>
              <a:rPr lang="de-DE" b="1" err="1">
                <a:solidFill>
                  <a:schemeClr val="accent6"/>
                </a:solidFill>
                <a:latin typeface="Consolas" panose="020B0609020204030204" pitchFamily="49" charset="0"/>
              </a:rPr>
              <a:t>containers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DE" b="1">
                <a:latin typeface="Consolas" panose="020B0609020204030204" pitchFamily="49" charset="0"/>
              </a:rPr>
              <a:t>  - </a:t>
            </a:r>
            <a:r>
              <a:rPr lang="de-DE" b="1" err="1">
                <a:solidFill>
                  <a:schemeClr val="accent6"/>
                </a:solidFill>
                <a:latin typeface="Consolas" panose="020B0609020204030204" pitchFamily="49" charset="0"/>
              </a:rPr>
              <a:t>name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: </a:t>
            </a:r>
            <a:r>
              <a:rPr lang="de-DE" b="1" err="1">
                <a:solidFill>
                  <a:schemeClr val="tx2"/>
                </a:solidFill>
                <a:latin typeface="Consolas" panose="020B0609020204030204" pitchFamily="49" charset="0"/>
              </a:rPr>
              <a:t>nginx</a:t>
            </a:r>
            <a:endParaRPr lang="de-DE" b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de-DE" b="1">
                <a:latin typeface="Consolas" panose="020B0609020204030204" pitchFamily="49" charset="0"/>
              </a:rPr>
              <a:t>    </a:t>
            </a:r>
            <a:r>
              <a:rPr lang="de-DE" b="1" err="1">
                <a:solidFill>
                  <a:schemeClr val="accent6"/>
                </a:solidFill>
                <a:latin typeface="Consolas" panose="020B0609020204030204" pitchFamily="49" charset="0"/>
              </a:rPr>
              <a:t>image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: nginx:1.7.9</a:t>
            </a:r>
          </a:p>
          <a:p>
            <a:r>
              <a:rPr lang="de-DE" b="1">
                <a:solidFill>
                  <a:schemeClr val="accent6"/>
                </a:solidFill>
                <a:latin typeface="Consolas" panose="020B0609020204030204" pitchFamily="49" charset="0"/>
              </a:rPr>
              <a:t>  - </a:t>
            </a:r>
            <a:r>
              <a:rPr lang="de-DE" b="1" err="1">
                <a:solidFill>
                  <a:schemeClr val="accent6"/>
                </a:solidFill>
                <a:latin typeface="Consolas" panose="020B0609020204030204" pitchFamily="49" charset="0"/>
              </a:rPr>
              <a:t>name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: </a:t>
            </a:r>
            <a:r>
              <a:rPr lang="de-DE" b="1" err="1">
                <a:solidFill>
                  <a:schemeClr val="tx2"/>
                </a:solidFill>
                <a:latin typeface="Consolas" panose="020B0609020204030204" pitchFamily="49" charset="0"/>
              </a:rPr>
              <a:t>wavefront</a:t>
            </a:r>
            <a:endParaRPr lang="de-DE" b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de-DE" b="1">
                <a:latin typeface="Consolas" panose="020B0609020204030204" pitchFamily="49" charset="0"/>
              </a:rPr>
              <a:t>    </a:t>
            </a:r>
            <a:r>
              <a:rPr lang="de-DE" b="1" err="1">
                <a:solidFill>
                  <a:schemeClr val="accent6"/>
                </a:solidFill>
                <a:latin typeface="Consolas" panose="020B0609020204030204" pitchFamily="49" charset="0"/>
              </a:rPr>
              <a:t>image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: telegraf:1.9</a:t>
            </a:r>
          </a:p>
          <a:p>
            <a:endParaRPr lang="de-DE" b="1">
              <a:latin typeface="Consolas" panose="020B0609020204030204" pitchFamily="49" charset="0"/>
            </a:endParaRPr>
          </a:p>
          <a:p>
            <a:r>
              <a:rPr lang="de-DE" b="1">
                <a:latin typeface="Consolas" panose="020B0609020204030204" pitchFamily="49" charset="0"/>
              </a:rPr>
              <a:t>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8AA39E-D4D3-8847-9B83-7E3C00CC671D}"/>
              </a:ext>
            </a:extLst>
          </p:cNvPr>
          <p:cNvSpPr/>
          <p:nvPr/>
        </p:nvSpPr>
        <p:spPr>
          <a:xfrm>
            <a:off x="5145089" y="1107392"/>
            <a:ext cx="6801211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$</a:t>
            </a:r>
            <a:r>
              <a:rPr lang="de-DE" b="1">
                <a:latin typeface="Consolas" panose="020B0609020204030204" pitchFamily="49" charset="0"/>
              </a:rPr>
              <a:t> </a:t>
            </a:r>
            <a:r>
              <a:rPr lang="de-DE" b="1" err="1">
                <a:solidFill>
                  <a:schemeClr val="accent2"/>
                </a:solidFill>
                <a:latin typeface="Consolas" panose="020B0609020204030204" pitchFamily="49" charset="0"/>
              </a:rPr>
              <a:t>kubectl</a:t>
            </a:r>
            <a:r>
              <a:rPr lang="de-DE" b="1">
                <a:solidFill>
                  <a:schemeClr val="accent2"/>
                </a:solidFill>
                <a:latin typeface="Consolas" panose="020B0609020204030204" pitchFamily="49" charset="0"/>
              </a:rPr>
              <a:t> –</a:t>
            </a:r>
            <a:r>
              <a:rPr lang="de-DE" b="1" err="1">
                <a:solidFill>
                  <a:schemeClr val="accent2"/>
                </a:solidFill>
                <a:latin typeface="Consolas" panose="020B0609020204030204" pitchFamily="49" charset="0"/>
              </a:rPr>
              <a:t>n</a:t>
            </a:r>
            <a:r>
              <a:rPr lang="de-DE" b="1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err="1">
                <a:solidFill>
                  <a:schemeClr val="accent2"/>
                </a:solidFill>
                <a:latin typeface="Consolas" panose="020B0609020204030204" pitchFamily="49" charset="0"/>
              </a:rPr>
              <a:t>demo</a:t>
            </a:r>
            <a:r>
              <a:rPr lang="de-DE" b="1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err="1">
                <a:solidFill>
                  <a:schemeClr val="accent2"/>
                </a:solidFill>
                <a:latin typeface="Consolas" panose="020B0609020204030204" pitchFamily="49" charset="0"/>
              </a:rPr>
              <a:t>apply</a:t>
            </a:r>
            <a:r>
              <a:rPr lang="de-DE" b="1">
                <a:solidFill>
                  <a:schemeClr val="accent2"/>
                </a:solidFill>
                <a:latin typeface="Consolas" panose="020B0609020204030204" pitchFamily="49" charset="0"/>
              </a:rPr>
              <a:t> -f </a:t>
            </a:r>
            <a:r>
              <a:rPr lang="de-DE" b="1" err="1">
                <a:solidFill>
                  <a:schemeClr val="accent2"/>
                </a:solidFill>
                <a:latin typeface="Consolas" panose="020B0609020204030204" pitchFamily="49" charset="0"/>
              </a:rPr>
              <a:t>mywebserver.yaml</a:t>
            </a:r>
            <a:endParaRPr lang="de-DE" b="1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de-DE" b="1" err="1">
                <a:solidFill>
                  <a:schemeClr val="tx2"/>
                </a:solidFill>
                <a:latin typeface="Consolas" panose="020B0609020204030204" pitchFamily="49" charset="0"/>
              </a:rPr>
              <a:t>pod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de-DE" b="1" err="1">
                <a:solidFill>
                  <a:schemeClr val="tx2"/>
                </a:solidFill>
                <a:latin typeface="Consolas" panose="020B0609020204030204" pitchFamily="49" charset="0"/>
              </a:rPr>
              <a:t>my-webserver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" </a:t>
            </a:r>
            <a:r>
              <a:rPr lang="de-DE" b="1" err="1">
                <a:solidFill>
                  <a:schemeClr val="tx2"/>
                </a:solidFill>
                <a:latin typeface="Consolas" panose="020B0609020204030204" pitchFamily="49" charset="0"/>
              </a:rPr>
              <a:t>created</a:t>
            </a:r>
            <a:endParaRPr lang="de-DE" b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de-DE" b="1">
              <a:latin typeface="Consolas" panose="020B0609020204030204" pitchFamily="49" charset="0"/>
            </a:endParaRPr>
          </a:p>
          <a:p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$</a:t>
            </a:r>
            <a:r>
              <a:rPr lang="de-DE" b="1">
                <a:latin typeface="Consolas" panose="020B0609020204030204" pitchFamily="49" charset="0"/>
              </a:rPr>
              <a:t> </a:t>
            </a:r>
            <a:r>
              <a:rPr lang="de-DE" b="1" err="1">
                <a:solidFill>
                  <a:schemeClr val="accent2"/>
                </a:solidFill>
                <a:latin typeface="Consolas" panose="020B0609020204030204" pitchFamily="49" charset="0"/>
              </a:rPr>
              <a:t>kubectl</a:t>
            </a:r>
            <a:r>
              <a:rPr lang="de-DE" b="1">
                <a:solidFill>
                  <a:schemeClr val="accent2"/>
                </a:solidFill>
                <a:latin typeface="Consolas" panose="020B0609020204030204" pitchFamily="49" charset="0"/>
              </a:rPr>
              <a:t> –</a:t>
            </a:r>
            <a:r>
              <a:rPr lang="de-DE" b="1" err="1">
                <a:solidFill>
                  <a:schemeClr val="accent2"/>
                </a:solidFill>
                <a:latin typeface="Consolas" panose="020B0609020204030204" pitchFamily="49" charset="0"/>
              </a:rPr>
              <a:t>n</a:t>
            </a:r>
            <a:r>
              <a:rPr lang="de-DE" b="1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err="1">
                <a:solidFill>
                  <a:schemeClr val="accent2"/>
                </a:solidFill>
                <a:latin typeface="Consolas" panose="020B0609020204030204" pitchFamily="49" charset="0"/>
              </a:rPr>
              <a:t>demo</a:t>
            </a:r>
            <a:r>
              <a:rPr lang="de-DE" b="1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err="1">
                <a:solidFill>
                  <a:schemeClr val="accent2"/>
                </a:solidFill>
                <a:latin typeface="Consolas" panose="020B0609020204030204" pitchFamily="49" charset="0"/>
              </a:rPr>
              <a:t>get</a:t>
            </a:r>
            <a:r>
              <a:rPr lang="de-DE" b="1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err="1">
                <a:solidFill>
                  <a:schemeClr val="accent2"/>
                </a:solidFill>
                <a:latin typeface="Consolas" panose="020B0609020204030204" pitchFamily="49" charset="0"/>
              </a:rPr>
              <a:t>pod</a:t>
            </a:r>
            <a:r>
              <a:rPr lang="de-DE" b="1">
                <a:solidFill>
                  <a:schemeClr val="accent2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NAME          READY     STATUS    RESTARTS   AGE</a:t>
            </a:r>
          </a:p>
          <a:p>
            <a:r>
              <a:rPr lang="de-DE" b="1" err="1">
                <a:solidFill>
                  <a:schemeClr val="tx2"/>
                </a:solidFill>
                <a:latin typeface="Consolas" panose="020B0609020204030204" pitchFamily="49" charset="0"/>
              </a:rPr>
              <a:t>my-webserver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   0/1       </a:t>
            </a:r>
            <a:r>
              <a:rPr lang="de-DE" b="1" err="1">
                <a:solidFill>
                  <a:schemeClr val="tx2"/>
                </a:solidFill>
                <a:latin typeface="Consolas" panose="020B0609020204030204" pitchFamily="49" charset="0"/>
              </a:rPr>
              <a:t>Pending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   0          15s</a:t>
            </a:r>
          </a:p>
          <a:p>
            <a:endParaRPr lang="de-DE" b="1">
              <a:solidFill>
                <a:srgbClr val="316DE6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966B02E-EBA6-2744-8190-F2451756A6D1}"/>
              </a:ext>
            </a:extLst>
          </p:cNvPr>
          <p:cNvSpPr/>
          <p:nvPr/>
        </p:nvSpPr>
        <p:spPr>
          <a:xfrm>
            <a:off x="6231846" y="3594100"/>
            <a:ext cx="4259943" cy="2997200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81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lang="en-US" sz="280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F4369F6-958B-374A-A6E6-08EC0F5F6459}"/>
              </a:ext>
            </a:extLst>
          </p:cNvPr>
          <p:cNvGrpSpPr/>
          <p:nvPr/>
        </p:nvGrpSpPr>
        <p:grpSpPr>
          <a:xfrm>
            <a:off x="7410057" y="4126484"/>
            <a:ext cx="1854140" cy="507133"/>
            <a:chOff x="8004518" y="2254491"/>
            <a:chExt cx="2241077" cy="61296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1923BC8-2A43-6F48-9CA7-A421893E6867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8004518" y="2254491"/>
              <a:ext cx="748798" cy="612966"/>
            </a:xfrm>
            <a:prstGeom prst="line">
              <a:avLst/>
            </a:prstGeom>
            <a:ln w="25400">
              <a:solidFill>
                <a:srgbClr val="FFFF00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1D068C8-47CF-0F4D-A17D-BB2CB1CBC91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433423" y="2254491"/>
              <a:ext cx="812172" cy="558180"/>
            </a:xfrm>
            <a:prstGeom prst="line">
              <a:avLst/>
            </a:prstGeom>
            <a:ln w="25400">
              <a:solidFill>
                <a:srgbClr val="FFFF00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DF1DB5-44A7-A844-8F3B-7878192603D4}"/>
              </a:ext>
            </a:extLst>
          </p:cNvPr>
          <p:cNvGrpSpPr/>
          <p:nvPr/>
        </p:nvGrpSpPr>
        <p:grpSpPr>
          <a:xfrm>
            <a:off x="8468533" y="3888734"/>
            <a:ext cx="1822001" cy="2258905"/>
            <a:chOff x="9320743" y="779780"/>
            <a:chExt cx="1607337" cy="237123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486A01-BA51-614C-AEFF-D5D1663D138F}"/>
                </a:ext>
              </a:extLst>
            </p:cNvPr>
            <p:cNvGrpSpPr/>
            <p:nvPr/>
          </p:nvGrpSpPr>
          <p:grpSpPr>
            <a:xfrm>
              <a:off x="9320743" y="779780"/>
              <a:ext cx="1607337" cy="2371238"/>
              <a:chOff x="8338619" y="3072697"/>
              <a:chExt cx="1600200" cy="2468219"/>
            </a:xfrm>
          </p:grpSpPr>
          <p:sp>
            <p:nvSpPr>
              <p:cNvPr id="39" name="Round Diagonal Corner Rectangle 38">
                <a:extLst>
                  <a:ext uri="{FF2B5EF4-FFF2-40B4-BE49-F238E27FC236}">
                    <a16:creationId xmlns:a16="http://schemas.microsoft.com/office/drawing/2014/main" id="{B3AE762B-4174-D745-8EAB-B29F7E9AC313}"/>
                  </a:ext>
                </a:extLst>
              </p:cNvPr>
              <p:cNvSpPr/>
              <p:nvPr/>
            </p:nvSpPr>
            <p:spPr>
              <a:xfrm>
                <a:off x="8338619" y="3072697"/>
                <a:ext cx="1600200" cy="2468219"/>
              </a:xfrm>
              <a:prstGeom prst="round2DiagRect">
                <a:avLst>
                  <a:gd name="adj1" fmla="val 16379"/>
                  <a:gd name="adj2" fmla="val 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799"/>
                  <a:t>Container 2</a:t>
                </a:r>
              </a:p>
              <a:p>
                <a:pPr algn="ctr"/>
                <a:r>
                  <a:rPr lang="en-US" sz="1799"/>
                  <a:t> </a:t>
                </a: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06420547-8975-C742-A11A-1C95F33EDDF4}"/>
                  </a:ext>
                </a:extLst>
              </p:cNvPr>
              <p:cNvSpPr/>
              <p:nvPr/>
            </p:nvSpPr>
            <p:spPr>
              <a:xfrm>
                <a:off x="8481810" y="4421603"/>
                <a:ext cx="1331014" cy="1070452"/>
              </a:xfrm>
              <a:prstGeom prst="roundRect">
                <a:avLst>
                  <a:gd name="adj" fmla="val 9488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799">
                    <a:solidFill>
                      <a:schemeClr val="accent6">
                        <a:lumMod val="50000"/>
                      </a:schemeClr>
                    </a:solidFill>
                  </a:rPr>
                  <a:t>Tools, Libs, SW</a:t>
                </a:r>
              </a:p>
            </p:txBody>
          </p:sp>
          <p:sp>
            <p:nvSpPr>
              <p:cNvPr id="41" name="Flowchart: Punched Tape 42">
                <a:extLst>
                  <a:ext uri="{FF2B5EF4-FFF2-40B4-BE49-F238E27FC236}">
                    <a16:creationId xmlns:a16="http://schemas.microsoft.com/office/drawing/2014/main" id="{9E9CD105-4D32-B84F-A692-5F9D9ED2EA03}"/>
                  </a:ext>
                </a:extLst>
              </p:cNvPr>
              <p:cNvSpPr/>
              <p:nvPr/>
            </p:nvSpPr>
            <p:spPr>
              <a:xfrm>
                <a:off x="8481810" y="3540113"/>
                <a:ext cx="1219200" cy="867823"/>
              </a:xfrm>
              <a:prstGeom prst="flowChartPunchedTape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F3E1570-9E47-404A-9513-34074D25D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90053" y="1489407"/>
              <a:ext cx="1218883" cy="296923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467B18-58ED-684C-8BAC-13646C69DFF2}"/>
              </a:ext>
            </a:extLst>
          </p:cNvPr>
          <p:cNvGrpSpPr/>
          <p:nvPr/>
        </p:nvGrpSpPr>
        <p:grpSpPr>
          <a:xfrm>
            <a:off x="6502400" y="3916633"/>
            <a:ext cx="1650888" cy="2291163"/>
            <a:chOff x="7428611" y="2575805"/>
            <a:chExt cx="1566312" cy="242506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8F0E91B-6AD2-5446-917B-94458C128C31}"/>
                </a:ext>
              </a:extLst>
            </p:cNvPr>
            <p:cNvGrpSpPr/>
            <p:nvPr/>
          </p:nvGrpSpPr>
          <p:grpSpPr>
            <a:xfrm>
              <a:off x="7428611" y="2575805"/>
              <a:ext cx="1566312" cy="2425068"/>
              <a:chOff x="7473017" y="763642"/>
              <a:chExt cx="1566312" cy="2425068"/>
            </a:xfrm>
          </p:grpSpPr>
          <p:sp>
            <p:nvSpPr>
              <p:cNvPr id="45" name="Round Diagonal Corner Rectangle 44">
                <a:extLst>
                  <a:ext uri="{FF2B5EF4-FFF2-40B4-BE49-F238E27FC236}">
                    <a16:creationId xmlns:a16="http://schemas.microsoft.com/office/drawing/2014/main" id="{EBA57372-5011-0341-934B-1EDA4C24E268}"/>
                  </a:ext>
                </a:extLst>
              </p:cNvPr>
              <p:cNvSpPr/>
              <p:nvPr/>
            </p:nvSpPr>
            <p:spPr>
              <a:xfrm>
                <a:off x="7473017" y="763642"/>
                <a:ext cx="1566312" cy="2425068"/>
              </a:xfrm>
              <a:prstGeom prst="round2DiagRect">
                <a:avLst>
                  <a:gd name="adj1" fmla="val 16379"/>
                  <a:gd name="adj2" fmla="val 800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799"/>
                  <a:t>Container 1</a:t>
                </a:r>
              </a:p>
              <a:p>
                <a:pPr algn="ctr"/>
                <a:r>
                  <a:rPr lang="en-US" sz="1799"/>
                  <a:t> 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7B2CE8B-A42D-B24C-8B3B-ED2367CBA7E7}"/>
                  </a:ext>
                </a:extLst>
              </p:cNvPr>
              <p:cNvGrpSpPr/>
              <p:nvPr/>
            </p:nvGrpSpPr>
            <p:grpSpPr>
              <a:xfrm>
                <a:off x="7652323" y="2032001"/>
                <a:ext cx="1330667" cy="1087610"/>
                <a:chOff x="6669765" y="4421603"/>
                <a:chExt cx="1331014" cy="1087893"/>
              </a:xfrm>
            </p:grpSpPr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1BB35804-8E99-F44C-AC1F-79400B019653}"/>
                    </a:ext>
                  </a:extLst>
                </p:cNvPr>
                <p:cNvSpPr/>
                <p:nvPr/>
              </p:nvSpPr>
              <p:spPr>
                <a:xfrm>
                  <a:off x="6669765" y="4421603"/>
                  <a:ext cx="1331014" cy="1087893"/>
                </a:xfrm>
                <a:prstGeom prst="roundRect">
                  <a:avLst>
                    <a:gd name="adj" fmla="val 10890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799">
                      <a:solidFill>
                        <a:schemeClr val="accent6">
                          <a:lumMod val="50000"/>
                        </a:schemeClr>
                      </a:solidFill>
                    </a:rPr>
                    <a:t>Tools, Libs, SW</a:t>
                  </a: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47C8085A-AFA8-134C-BC3A-0DB5333326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6785447" y="5092541"/>
                  <a:ext cx="943800" cy="3447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7" name="Flowchart: Punched Tape 41">
                <a:extLst>
                  <a:ext uri="{FF2B5EF4-FFF2-40B4-BE49-F238E27FC236}">
                    <a16:creationId xmlns:a16="http://schemas.microsoft.com/office/drawing/2014/main" id="{D23E1EEE-7FDE-0947-B55E-63AF2A5856F1}"/>
                  </a:ext>
                </a:extLst>
              </p:cNvPr>
              <p:cNvSpPr/>
              <p:nvPr/>
            </p:nvSpPr>
            <p:spPr>
              <a:xfrm>
                <a:off x="7646732" y="1145929"/>
                <a:ext cx="1218883" cy="867596"/>
              </a:xfrm>
              <a:prstGeom prst="flowChartPunchedTape">
                <a:avLst/>
              </a:prstGeom>
              <a:ln w="28575">
                <a:solidFill>
                  <a:srgbClr val="003D7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A0BA7DB-573A-B445-B5BB-E9F60C450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7698890" y="3251102"/>
              <a:ext cx="1097905" cy="273416"/>
            </a:xfrm>
            <a:prstGeom prst="rect">
              <a:avLst/>
            </a:prstGeom>
          </p:spPr>
        </p:pic>
      </p:grpSp>
      <p:pic>
        <p:nvPicPr>
          <p:cNvPr id="51" name="Picture 4" descr="Image result for ubuntu gif">
            <a:extLst>
              <a:ext uri="{FF2B5EF4-FFF2-40B4-BE49-F238E27FC236}">
                <a16:creationId xmlns:a16="http://schemas.microsoft.com/office/drawing/2014/main" id="{D5325102-F3B8-8A40-96EB-0CC54FF27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7074" y="5670035"/>
            <a:ext cx="704183" cy="53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56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Replication Controller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/>
              <a:t>Used by Deployments and </a:t>
            </a:r>
            <a:r>
              <a:rPr lang="en-US" sz="1600" err="1"/>
              <a:t>Statefulsets</a:t>
            </a:r>
            <a:endParaRPr lang="en-US" sz="160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73335-7FFD-DD4E-B553-D7316F4D0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60" y="1269999"/>
            <a:ext cx="8515272" cy="467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89444-1BF3-4FF8-BBDA-1BAE5EC30323}"/>
              </a:ext>
            </a:extLst>
          </p:cNvPr>
          <p:cNvGrpSpPr/>
          <p:nvPr/>
        </p:nvGrpSpPr>
        <p:grpSpPr>
          <a:xfrm>
            <a:off x="7604466" y="2828428"/>
            <a:ext cx="4610993" cy="3482913"/>
            <a:chOff x="2340329" y="3602322"/>
            <a:chExt cx="2435556" cy="1045878"/>
          </a:xfrm>
        </p:grpSpPr>
        <p:sp>
          <p:nvSpPr>
            <p:cNvPr id="32" name="Rounded Rectangle 76">
              <a:extLst>
                <a:ext uri="{FF2B5EF4-FFF2-40B4-BE49-F238E27FC236}">
                  <a16:creationId xmlns:a16="http://schemas.microsoft.com/office/drawing/2014/main" id="{E217249C-D1AA-4A77-974B-29DDB0E02A5A}"/>
                </a:ext>
              </a:extLst>
            </p:cNvPr>
            <p:cNvSpPr/>
            <p:nvPr/>
          </p:nvSpPr>
          <p:spPr>
            <a:xfrm>
              <a:off x="2340329" y="3602322"/>
              <a:ext cx="2368831" cy="1045878"/>
            </a:xfrm>
            <a:prstGeom prst="roundRect">
              <a:avLst>
                <a:gd name="adj" fmla="val 0"/>
              </a:avLst>
            </a:prstGeom>
            <a:solidFill>
              <a:srgbClr val="D4E8C6"/>
            </a:solidFill>
            <a:ln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2"/>
                </a:solidFill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6CA23FE-E839-4A0C-A49A-E3093E6D0972}"/>
                </a:ext>
              </a:extLst>
            </p:cNvPr>
            <p:cNvGrpSpPr/>
            <p:nvPr/>
          </p:nvGrpSpPr>
          <p:grpSpPr>
            <a:xfrm>
              <a:off x="4197670" y="4340846"/>
              <a:ext cx="578215" cy="303158"/>
              <a:chOff x="4069780" y="6101027"/>
              <a:chExt cx="522219" cy="215990"/>
            </a:xfrm>
          </p:grpSpPr>
          <p:sp>
            <p:nvSpPr>
              <p:cNvPr id="34" name="Right Triangle 33">
                <a:extLst>
                  <a:ext uri="{FF2B5EF4-FFF2-40B4-BE49-F238E27FC236}">
                    <a16:creationId xmlns:a16="http://schemas.microsoft.com/office/drawing/2014/main" id="{2A962B5D-8407-4AEF-9AF1-F450819342BC}"/>
                  </a:ext>
                </a:extLst>
              </p:cNvPr>
              <p:cNvSpPr/>
              <p:nvPr/>
            </p:nvSpPr>
            <p:spPr>
              <a:xfrm rot="16200000">
                <a:off x="4190326" y="5980481"/>
                <a:ext cx="215990" cy="457081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AED8931-2815-449D-BE79-DD0F7D781B22}"/>
                  </a:ext>
                </a:extLst>
              </p:cNvPr>
              <p:cNvSpPr txBox="1"/>
              <p:nvPr/>
            </p:nvSpPr>
            <p:spPr>
              <a:xfrm>
                <a:off x="4134919" y="6219592"/>
                <a:ext cx="457080" cy="8422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>
                    <a:solidFill>
                      <a:schemeClr val="bg1"/>
                    </a:solidFill>
                  </a:rPr>
                  <a:t>VM</a:t>
                </a:r>
              </a:p>
            </p:txBody>
          </p:sp>
        </p:grp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FF201C4B-8A78-5C43-82B8-99B8C511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4" y="1834660"/>
            <a:ext cx="5453854" cy="3957926"/>
          </a:xfrm>
          <a:prstGeom prst="rect">
            <a:avLst/>
          </a:prstGeom>
        </p:spPr>
      </p:pic>
      <p:sp>
        <p:nvSpPr>
          <p:cNvPr id="31" name="Subtitle 10">
            <a:extLst>
              <a:ext uri="{FF2B5EF4-FFF2-40B4-BE49-F238E27FC236}">
                <a16:creationId xmlns:a16="http://schemas.microsoft.com/office/drawing/2014/main" id="{1501DF43-CEB2-2C41-915B-EFE737B08E4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/>
              <a:t>Manage the Rollout of Apps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63EF33-3082-7D4D-8CDB-60F0BD21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69B4A-3216-7947-AFA5-7E785814CD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1" y="7351713"/>
            <a:ext cx="2741612" cy="365125"/>
          </a:xfrm>
        </p:spPr>
        <p:txBody>
          <a:bodyPr/>
          <a:lstStyle/>
          <a:p>
            <a:fld id="{6EA6D8CF-3CDE-4807-BCD2-C9F2B831AAA5}" type="slidenum">
              <a:rPr lang="en-US" smtClean="0"/>
              <a:t>17</a:t>
            </a:fld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3D834E6-F705-514D-AB8D-3035653C70A1}"/>
              </a:ext>
            </a:extLst>
          </p:cNvPr>
          <p:cNvSpPr/>
          <p:nvPr/>
        </p:nvSpPr>
        <p:spPr>
          <a:xfrm>
            <a:off x="132824" y="1834660"/>
            <a:ext cx="2944198" cy="583138"/>
          </a:xfrm>
          <a:prstGeom prst="roundRect">
            <a:avLst/>
          </a:prstGeom>
          <a:solidFill>
            <a:srgbClr val="FFFF00">
              <a:alpha val="19000"/>
            </a:srgbClr>
          </a:solidFill>
          <a:ln w="15875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87701A3-60D9-154A-A423-A9195207C21B}"/>
              </a:ext>
            </a:extLst>
          </p:cNvPr>
          <p:cNvSpPr/>
          <p:nvPr/>
        </p:nvSpPr>
        <p:spPr>
          <a:xfrm>
            <a:off x="670016" y="3837855"/>
            <a:ext cx="2038112" cy="703114"/>
          </a:xfrm>
          <a:prstGeom prst="roundRect">
            <a:avLst/>
          </a:prstGeom>
          <a:noFill/>
          <a:ln w="15875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F63BE003-FFF5-9841-8B04-4054B5A0CB45}"/>
              </a:ext>
            </a:extLst>
          </p:cNvPr>
          <p:cNvSpPr/>
          <p:nvPr/>
        </p:nvSpPr>
        <p:spPr>
          <a:xfrm>
            <a:off x="351836" y="4842020"/>
            <a:ext cx="5190048" cy="703114"/>
          </a:xfrm>
          <a:prstGeom prst="roundRect">
            <a:avLst/>
          </a:prstGeom>
          <a:noFill/>
          <a:ln w="15875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81E54C6-E83B-5042-8A9F-3279809A8762}"/>
              </a:ext>
            </a:extLst>
          </p:cNvPr>
          <p:cNvSpPr/>
          <p:nvPr/>
        </p:nvSpPr>
        <p:spPr>
          <a:xfrm>
            <a:off x="259405" y="3006105"/>
            <a:ext cx="1891677" cy="217050"/>
          </a:xfrm>
          <a:prstGeom prst="roundRect">
            <a:avLst/>
          </a:prstGeom>
          <a:noFill/>
          <a:ln w="15875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9" name="Cylinder 5">
            <a:extLst>
              <a:ext uri="{FF2B5EF4-FFF2-40B4-BE49-F238E27FC236}">
                <a16:creationId xmlns:a16="http://schemas.microsoft.com/office/drawing/2014/main" id="{DF230499-F314-D947-8D84-44BE48033520}"/>
              </a:ext>
            </a:extLst>
          </p:cNvPr>
          <p:cNvSpPr/>
          <p:nvPr/>
        </p:nvSpPr>
        <p:spPr>
          <a:xfrm>
            <a:off x="8313607" y="911353"/>
            <a:ext cx="3064787" cy="1312524"/>
          </a:xfrm>
          <a:prstGeom prst="can">
            <a:avLst>
              <a:gd name="adj" fmla="val 20422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>
                <a:solidFill>
                  <a:schemeClr val="bg2">
                    <a:lumMod val="10000"/>
                  </a:schemeClr>
                </a:solidFill>
              </a:rPr>
              <a:t>harbor.flhrnet.local</a:t>
            </a:r>
          </a:p>
        </p:txBody>
      </p:sp>
      <p:sp>
        <p:nvSpPr>
          <p:cNvPr id="73" name="Round Diagonal Corner Rectangle 72">
            <a:extLst>
              <a:ext uri="{FF2B5EF4-FFF2-40B4-BE49-F238E27FC236}">
                <a16:creationId xmlns:a16="http://schemas.microsoft.com/office/drawing/2014/main" id="{764D9068-08B1-9949-9A75-269A2D4664D7}"/>
              </a:ext>
            </a:extLst>
          </p:cNvPr>
          <p:cNvSpPr/>
          <p:nvPr/>
        </p:nvSpPr>
        <p:spPr>
          <a:xfrm>
            <a:off x="8466049" y="1422837"/>
            <a:ext cx="1196249" cy="289556"/>
          </a:xfrm>
          <a:prstGeom prst="round2DiagRect">
            <a:avLst>
              <a:gd name="adj1" fmla="val 16379"/>
              <a:gd name="adj2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800" i="1">
                <a:solidFill>
                  <a:schemeClr val="bg1"/>
                </a:solidFill>
              </a:rPr>
              <a:t>Frontend-ui :1</a:t>
            </a:r>
            <a:endParaRPr lang="en-US" sz="80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F2C801E-8718-2841-AE32-F46A09051950}"/>
              </a:ext>
            </a:extLst>
          </p:cNvPr>
          <p:cNvGrpSpPr/>
          <p:nvPr/>
        </p:nvGrpSpPr>
        <p:grpSpPr>
          <a:xfrm>
            <a:off x="9064175" y="2937231"/>
            <a:ext cx="1389350" cy="1746027"/>
            <a:chOff x="5461079" y="2152184"/>
            <a:chExt cx="1389350" cy="1746027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6A19B3C-6AD3-7F48-8B39-2A3B5EB4C30C}"/>
                </a:ext>
              </a:extLst>
            </p:cNvPr>
            <p:cNvGrpSpPr/>
            <p:nvPr/>
          </p:nvGrpSpPr>
          <p:grpSpPr>
            <a:xfrm>
              <a:off x="5461079" y="2152184"/>
              <a:ext cx="1389350" cy="1746027"/>
              <a:chOff x="9813748" y="3137362"/>
              <a:chExt cx="2069576" cy="2875890"/>
            </a:xfrm>
          </p:grpSpPr>
          <p:sp>
            <p:nvSpPr>
              <p:cNvPr id="97" name="Round Diagonal Corner Rectangle 96">
                <a:extLst>
                  <a:ext uri="{FF2B5EF4-FFF2-40B4-BE49-F238E27FC236}">
                    <a16:creationId xmlns:a16="http://schemas.microsoft.com/office/drawing/2014/main" id="{93B6A134-4EC9-2E48-BDC9-9EA517B3F034}"/>
                  </a:ext>
                </a:extLst>
              </p:cNvPr>
              <p:cNvSpPr/>
              <p:nvPr/>
            </p:nvSpPr>
            <p:spPr>
              <a:xfrm>
                <a:off x="9813748" y="3137362"/>
                <a:ext cx="2069576" cy="2875890"/>
              </a:xfrm>
              <a:prstGeom prst="round2DiagRect">
                <a:avLst>
                  <a:gd name="adj1" fmla="val 16379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800" i="1">
                    <a:solidFill>
                      <a:schemeClr val="bg1"/>
                    </a:solidFill>
                  </a:rPr>
                  <a:t>Running Pod</a:t>
                </a:r>
                <a:endParaRPr lang="en-US" sz="8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5749F21-90F5-9541-973E-36589F56D1B0}"/>
                  </a:ext>
                </a:extLst>
              </p:cNvPr>
              <p:cNvGrpSpPr/>
              <p:nvPr/>
            </p:nvGrpSpPr>
            <p:grpSpPr>
              <a:xfrm>
                <a:off x="9966574" y="4189766"/>
                <a:ext cx="1445223" cy="727947"/>
                <a:chOff x="9086325" y="4055854"/>
                <a:chExt cx="1445223" cy="727947"/>
              </a:xfrm>
              <a:effectLst/>
            </p:grpSpPr>
            <p:sp>
              <p:nvSpPr>
                <p:cNvPr id="99" name="Rounded Rectangle 98">
                  <a:extLst>
                    <a:ext uri="{FF2B5EF4-FFF2-40B4-BE49-F238E27FC236}">
                      <a16:creationId xmlns:a16="http://schemas.microsoft.com/office/drawing/2014/main" id="{24877924-99AC-A145-934D-2B04634C8CA5}"/>
                    </a:ext>
                  </a:extLst>
                </p:cNvPr>
                <p:cNvSpPr/>
                <p:nvPr/>
              </p:nvSpPr>
              <p:spPr>
                <a:xfrm>
                  <a:off x="9086325" y="4055854"/>
                  <a:ext cx="1445223" cy="727947"/>
                </a:xfrm>
                <a:prstGeom prst="roundRect">
                  <a:avLst>
                    <a:gd name="adj" fmla="val 1678"/>
                  </a:avLst>
                </a:prstGeom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t"/>
                <a:lstStyle/>
                <a:p>
                  <a:pPr algn="ctr"/>
                  <a:r>
                    <a:rPr lang="en-US" sz="800">
                      <a:solidFill>
                        <a:schemeClr val="accent6">
                          <a:lumMod val="50000"/>
                        </a:schemeClr>
                      </a:solidFill>
                    </a:rPr>
                    <a:t>Tools, Libs, SW</a:t>
                  </a:r>
                </a:p>
              </p:txBody>
            </p:sp>
            <p:pic>
              <p:nvPicPr>
                <p:cNvPr id="100" name="Picture 4">
                  <a:extLst>
                    <a:ext uri="{FF2B5EF4-FFF2-40B4-BE49-F238E27FC236}">
                      <a16:creationId xmlns:a16="http://schemas.microsoft.com/office/drawing/2014/main" id="{C00842C7-C56E-E945-9E7B-43BE9FE737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9413504" y="4381030"/>
                  <a:ext cx="754910" cy="2732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62CA229A-7BE2-9F48-9895-533EF1852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39753" y="2457610"/>
              <a:ext cx="418048" cy="306328"/>
            </a:xfrm>
            <a:prstGeom prst="rect">
              <a:avLst/>
            </a:prstGeom>
          </p:spPr>
        </p:pic>
      </p:grp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29B72D3-A723-2F49-A9F5-88D0B4CFC1E8}"/>
              </a:ext>
            </a:extLst>
          </p:cNvPr>
          <p:cNvSpPr/>
          <p:nvPr/>
        </p:nvSpPr>
        <p:spPr>
          <a:xfrm>
            <a:off x="9064174" y="4136503"/>
            <a:ext cx="1389351" cy="546755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000">
                <a:solidFill>
                  <a:schemeClr val="bg2">
                    <a:lumMod val="10000"/>
                  </a:schemeClr>
                </a:solidFill>
              </a:rPr>
              <a:t>app: demo-app-ui</a:t>
            </a:r>
          </a:p>
          <a:p>
            <a:pPr algn="ctr">
              <a:spcAft>
                <a:spcPts val="600"/>
              </a:spcAft>
            </a:pPr>
            <a:r>
              <a:rPr lang="en-US" sz="1000">
                <a:solidFill>
                  <a:schemeClr val="bg2">
                    <a:lumMod val="10000"/>
                  </a:schemeClr>
                </a:solidFill>
              </a:rPr>
              <a:t>tier: frontend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F2593EF-1612-6948-B93F-A7634A98C6B0}"/>
              </a:ext>
            </a:extLst>
          </p:cNvPr>
          <p:cNvGrpSpPr/>
          <p:nvPr/>
        </p:nvGrpSpPr>
        <p:grpSpPr>
          <a:xfrm>
            <a:off x="10641338" y="2937231"/>
            <a:ext cx="1389352" cy="1746027"/>
            <a:chOff x="9701365" y="3000113"/>
            <a:chExt cx="1389352" cy="1746027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7F266F5-F038-F74E-BC05-FD793829ED5A}"/>
                </a:ext>
              </a:extLst>
            </p:cNvPr>
            <p:cNvGrpSpPr/>
            <p:nvPr/>
          </p:nvGrpSpPr>
          <p:grpSpPr>
            <a:xfrm>
              <a:off x="9701367" y="3000113"/>
              <a:ext cx="1389350" cy="1746027"/>
              <a:chOff x="5461079" y="2152184"/>
              <a:chExt cx="1389350" cy="1746027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87552D11-148B-8440-AEAA-754F648A3248}"/>
                  </a:ext>
                </a:extLst>
              </p:cNvPr>
              <p:cNvGrpSpPr/>
              <p:nvPr/>
            </p:nvGrpSpPr>
            <p:grpSpPr>
              <a:xfrm>
                <a:off x="5461079" y="2152184"/>
                <a:ext cx="1389350" cy="1746027"/>
                <a:chOff x="9813748" y="3137362"/>
                <a:chExt cx="2069576" cy="2875890"/>
              </a:xfrm>
            </p:grpSpPr>
            <p:sp>
              <p:nvSpPr>
                <p:cNvPr id="104" name="Round Diagonal Corner Rectangle 103">
                  <a:extLst>
                    <a:ext uri="{FF2B5EF4-FFF2-40B4-BE49-F238E27FC236}">
                      <a16:creationId xmlns:a16="http://schemas.microsoft.com/office/drawing/2014/main" id="{0F1FCFF1-5D1A-BE4A-BFAF-84422FD7B750}"/>
                    </a:ext>
                  </a:extLst>
                </p:cNvPr>
                <p:cNvSpPr/>
                <p:nvPr/>
              </p:nvSpPr>
              <p:spPr>
                <a:xfrm>
                  <a:off x="9813748" y="3137362"/>
                  <a:ext cx="2069576" cy="2875890"/>
                </a:xfrm>
                <a:prstGeom prst="round2DiagRect">
                  <a:avLst>
                    <a:gd name="adj1" fmla="val 16379"/>
                    <a:gd name="adj2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800" i="1">
                      <a:solidFill>
                        <a:schemeClr val="bg1"/>
                      </a:solidFill>
                    </a:rPr>
                    <a:t>Running</a:t>
                  </a:r>
                  <a:r>
                    <a:rPr lang="en-US" sz="800">
                      <a:solidFill>
                        <a:schemeClr val="bg1"/>
                      </a:solidFill>
                    </a:rPr>
                    <a:t> Pod</a:t>
                  </a:r>
                </a:p>
              </p:txBody>
            </p: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E0A0E56B-2DD4-DF4D-918F-B72AD5D7DC10}"/>
                    </a:ext>
                  </a:extLst>
                </p:cNvPr>
                <p:cNvGrpSpPr/>
                <p:nvPr/>
              </p:nvGrpSpPr>
              <p:grpSpPr>
                <a:xfrm>
                  <a:off x="9966574" y="4189766"/>
                  <a:ext cx="1445223" cy="727947"/>
                  <a:chOff x="9086325" y="4055854"/>
                  <a:chExt cx="1445223" cy="727947"/>
                </a:xfrm>
                <a:effectLst/>
              </p:grpSpPr>
              <p:sp>
                <p:nvSpPr>
                  <p:cNvPr id="106" name="Rounded Rectangle 105">
                    <a:extLst>
                      <a:ext uri="{FF2B5EF4-FFF2-40B4-BE49-F238E27FC236}">
                        <a16:creationId xmlns:a16="http://schemas.microsoft.com/office/drawing/2014/main" id="{C108C181-B2EF-E748-A15B-2EA91C99B3BB}"/>
                      </a:ext>
                    </a:extLst>
                  </p:cNvPr>
                  <p:cNvSpPr/>
                  <p:nvPr/>
                </p:nvSpPr>
                <p:spPr>
                  <a:xfrm>
                    <a:off x="9086325" y="4055854"/>
                    <a:ext cx="1445223" cy="727947"/>
                  </a:xfrm>
                  <a:prstGeom prst="roundRect">
                    <a:avLst>
                      <a:gd name="adj" fmla="val 1678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 rtlCol="0" anchor="t"/>
                  <a:lstStyle/>
                  <a:p>
                    <a:pPr algn="ctr"/>
                    <a:r>
                      <a:rPr lang="en-US" sz="8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Tools, Libs, SW</a:t>
                    </a:r>
                  </a:p>
                </p:txBody>
              </p:sp>
              <p:pic>
                <p:nvPicPr>
                  <p:cNvPr id="107" name="Picture 4">
                    <a:extLst>
                      <a:ext uri="{FF2B5EF4-FFF2-40B4-BE49-F238E27FC236}">
                        <a16:creationId xmlns:a16="http://schemas.microsoft.com/office/drawing/2014/main" id="{6C047681-6A88-6B43-9BFF-B77814B9B87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9413504" y="4381030"/>
                    <a:ext cx="754910" cy="273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42AB6B4E-4110-0241-B5F5-AC6624B91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39753" y="2457610"/>
                <a:ext cx="418048" cy="306328"/>
              </a:xfrm>
              <a:prstGeom prst="rect">
                <a:avLst/>
              </a:prstGeom>
            </p:spPr>
          </p:pic>
        </p:grp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34DE1DCA-232A-7748-86B9-8B24C95651D8}"/>
                </a:ext>
              </a:extLst>
            </p:cNvPr>
            <p:cNvSpPr/>
            <p:nvPr/>
          </p:nvSpPr>
          <p:spPr>
            <a:xfrm>
              <a:off x="9701365" y="4199385"/>
              <a:ext cx="1389351" cy="546755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00">
                  <a:solidFill>
                    <a:schemeClr val="bg2">
                      <a:lumMod val="10000"/>
                    </a:schemeClr>
                  </a:solidFill>
                </a:rPr>
                <a:t>app: demo-app-ui</a:t>
              </a:r>
            </a:p>
            <a:p>
              <a:pPr algn="ctr">
                <a:spcAft>
                  <a:spcPts val="600"/>
                </a:spcAft>
              </a:pPr>
              <a:r>
                <a:rPr lang="en-US" sz="1000">
                  <a:solidFill>
                    <a:schemeClr val="bg2">
                      <a:lumMod val="10000"/>
                    </a:schemeClr>
                  </a:solidFill>
                </a:rPr>
                <a:t>tier: frontend</a:t>
              </a:r>
            </a:p>
          </p:txBody>
        </p:sp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9775BD23-4B38-C845-A547-454B142A005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4173" y="328336"/>
            <a:ext cx="1498060" cy="527095"/>
          </a:xfrm>
          <a:prstGeom prst="rect">
            <a:avLst/>
          </a:prstGeom>
        </p:spPr>
      </p:pic>
      <p:sp>
        <p:nvSpPr>
          <p:cNvPr id="36" name="Rounded Rectangle 76">
            <a:extLst>
              <a:ext uri="{FF2B5EF4-FFF2-40B4-BE49-F238E27FC236}">
                <a16:creationId xmlns:a16="http://schemas.microsoft.com/office/drawing/2014/main" id="{A59B1346-5ED6-449A-A3A6-2C3A0CA8F8F5}"/>
              </a:ext>
            </a:extLst>
          </p:cNvPr>
          <p:cNvSpPr/>
          <p:nvPr/>
        </p:nvSpPr>
        <p:spPr>
          <a:xfrm>
            <a:off x="7771307" y="2723559"/>
            <a:ext cx="1234424" cy="341111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1">
                    <a:lumMod val="95000"/>
                  </a:schemeClr>
                </a:solidFill>
              </a:rPr>
              <a:t>Kubelet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395250A-7AEB-45E4-98B9-207CE4F8C1C6}"/>
              </a:ext>
            </a:extLst>
          </p:cNvPr>
          <p:cNvGrpSpPr/>
          <p:nvPr/>
        </p:nvGrpSpPr>
        <p:grpSpPr>
          <a:xfrm>
            <a:off x="5689273" y="2828427"/>
            <a:ext cx="1702340" cy="1979324"/>
            <a:chOff x="4827845" y="3047999"/>
            <a:chExt cx="2314661" cy="312831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DA90553-0119-4C20-87C0-0C8A99A519C0}"/>
                </a:ext>
              </a:extLst>
            </p:cNvPr>
            <p:cNvSpPr/>
            <p:nvPr/>
          </p:nvSpPr>
          <p:spPr>
            <a:xfrm>
              <a:off x="5052326" y="3047999"/>
              <a:ext cx="2049876" cy="31283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600"/>
                </a:spcAft>
              </a:pPr>
              <a:endParaRPr lang="fr" sz="10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A9A8558-08EB-4E89-B767-DAB8BFD6321E}"/>
                </a:ext>
              </a:extLst>
            </p:cNvPr>
            <p:cNvSpPr/>
            <p:nvPr/>
          </p:nvSpPr>
          <p:spPr>
            <a:xfrm>
              <a:off x="4827845" y="3649361"/>
              <a:ext cx="574420" cy="2221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50800" dir="5400000" sx="95000" sy="95000" algn="ctr" rotWithShape="0">
                <a:srgbClr val="000000">
                  <a:alpha val="2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00">
                  <a:solidFill>
                    <a:schemeClr val="tx2"/>
                  </a:solidFill>
                </a:rPr>
                <a:t>API</a:t>
              </a:r>
              <a:endParaRPr lang="fr" sz="10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76558FB-0A69-4873-84F6-9D0A5207DCF2}"/>
                </a:ext>
              </a:extLst>
            </p:cNvPr>
            <p:cNvSpPr/>
            <p:nvPr/>
          </p:nvSpPr>
          <p:spPr>
            <a:xfrm>
              <a:off x="5319404" y="4021083"/>
              <a:ext cx="1640193" cy="21160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Kubernetes</a:t>
              </a:r>
              <a:br>
                <a:rPr lang="en-US" sz="1400">
                  <a:solidFill>
                    <a:schemeClr val="bg1"/>
                  </a:solidFill>
                  <a:latin typeface="+mj-lt"/>
                </a:rPr>
              </a:br>
              <a:r>
                <a:rPr lang="en-US" sz="1400">
                  <a:solidFill>
                    <a:schemeClr val="bg1"/>
                  </a:solidFill>
                  <a:latin typeface="+mj-lt"/>
                </a:rPr>
                <a:t>Control Plane</a:t>
              </a:r>
            </a:p>
            <a:p>
              <a:pPr algn="ctr"/>
              <a:endParaRPr lang="en-US" sz="600">
                <a:solidFill>
                  <a:schemeClr val="bg1"/>
                </a:solidFill>
              </a:endParaRPr>
            </a:p>
            <a:p>
              <a:pPr algn="ctr"/>
              <a:r>
                <a:rPr lang="en-US" sz="1100">
                  <a:solidFill>
                    <a:schemeClr val="bg1"/>
                  </a:solidFill>
                </a:rPr>
                <a:t>(API Server </a:t>
              </a:r>
              <a:r>
                <a:rPr lang="en-US" sz="1100" strike="sngStrike">
                  <a:solidFill>
                    <a:schemeClr val="bg1"/>
                  </a:solidFill>
                </a:rPr>
                <a:t>&amp;</a:t>
              </a:r>
              <a:r>
                <a:rPr lang="en-US" sz="1100">
                  <a:solidFill>
                    <a:schemeClr val="bg1"/>
                  </a:solidFill>
                </a:rPr>
                <a:t> </a:t>
              </a:r>
              <a:r>
                <a:rPr lang="en-US" sz="1100" u="sng">
                  <a:solidFill>
                    <a:schemeClr val="bg1"/>
                  </a:solidFill>
                </a:rPr>
                <a:t>and</a:t>
              </a:r>
              <a:r>
                <a:rPr lang="en-US" sz="1100">
                  <a:solidFill>
                    <a:schemeClr val="bg1"/>
                  </a:solidFill>
                </a:rPr>
                <a:t> etcd nodes)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420E68E-C639-4D43-AEAE-8C94241CCA58}"/>
                </a:ext>
              </a:extLst>
            </p:cNvPr>
            <p:cNvGrpSpPr/>
            <p:nvPr/>
          </p:nvGrpSpPr>
          <p:grpSpPr>
            <a:xfrm>
              <a:off x="6525994" y="5643174"/>
              <a:ext cx="616512" cy="531537"/>
              <a:chOff x="3806609" y="5711992"/>
              <a:chExt cx="815675" cy="613012"/>
            </a:xfrm>
          </p:grpSpPr>
          <p:sp>
            <p:nvSpPr>
              <p:cNvPr id="42" name="Right Triangle 41">
                <a:extLst>
                  <a:ext uri="{FF2B5EF4-FFF2-40B4-BE49-F238E27FC236}">
                    <a16:creationId xmlns:a16="http://schemas.microsoft.com/office/drawing/2014/main" id="{2C29ABE9-C8B6-419C-ABB0-21D287401427}"/>
                  </a:ext>
                </a:extLst>
              </p:cNvPr>
              <p:cNvSpPr/>
              <p:nvPr/>
            </p:nvSpPr>
            <p:spPr>
              <a:xfrm rot="16200000">
                <a:off x="3882789" y="5635812"/>
                <a:ext cx="609441" cy="761802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36DB1A8-186E-403C-A4DA-95CE328D3512}"/>
                  </a:ext>
                </a:extLst>
              </p:cNvPr>
              <p:cNvSpPr txBox="1"/>
              <p:nvPr/>
            </p:nvSpPr>
            <p:spPr>
              <a:xfrm>
                <a:off x="4165202" y="6092773"/>
                <a:ext cx="457082" cy="232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>
                    <a:solidFill>
                      <a:schemeClr val="bg1"/>
                    </a:solidFill>
                  </a:rPr>
                  <a:t>VM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057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6635E-6 -2.22222E-6 L -0.07502 0.3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1" y="17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7" grpId="0" animBg="1"/>
      <p:bldP spid="69" grpId="0" animBg="1"/>
      <p:bldP spid="73" grpId="0" animBg="1"/>
      <p:bldP spid="73" grpId="1" animBg="1"/>
      <p:bldP spid="66" grpId="0" animBg="1"/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StatefulSet</a:t>
            </a:r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/>
              <a:t>Use this for applications with persistent storage and multiple members – </a:t>
            </a:r>
            <a:r>
              <a:rPr lang="en-US" sz="1600" err="1"/>
              <a:t>i.e</a:t>
            </a:r>
            <a:r>
              <a:rPr lang="en-US" sz="1600"/>
              <a:t> MongoDB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FCFFC-2D9B-FF41-B066-4E71DBB5B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60" y="1293623"/>
            <a:ext cx="8930222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0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DaemonSet</a:t>
            </a:r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/>
              <a:t>Use this for when you need to run a pod on each K8s node – </a:t>
            </a:r>
            <a:r>
              <a:rPr lang="en-US" sz="1600" err="1"/>
              <a:t>i.e</a:t>
            </a:r>
            <a:r>
              <a:rPr lang="en-US" sz="1600"/>
              <a:t> </a:t>
            </a:r>
            <a:r>
              <a:rPr lang="en-US" sz="1600" err="1"/>
              <a:t>fluentd</a:t>
            </a:r>
            <a:r>
              <a:rPr lang="en-US" sz="1600"/>
              <a:t> log scraper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2CFC0-B3EB-9F40-9461-F000CB683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60" y="1302766"/>
            <a:ext cx="9827220" cy="446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1EE5D2-EC2B-4917-8AAB-FF1A10C4286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Architecture and comparison to vSphere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How K8s containers are different from VMs for an operator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Kubernetes installation and using “kind”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kubectl and kube config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A word on versions and </a:t>
            </a:r>
            <a:r>
              <a:rPr lang="en-US" dirty="0" err="1"/>
              <a:t>apiversion</a:t>
            </a:r>
            <a:endParaRPr lang="en-US"/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/>
              <a:t>Intro to </a:t>
            </a:r>
            <a:r>
              <a:rPr lang="en-US" err="1"/>
              <a:t>yaml</a:t>
            </a:r>
            <a:endParaRPr lang="en-US"/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/>
              <a:t>Pods, </a:t>
            </a:r>
            <a:r>
              <a:rPr lang="en-US" err="1"/>
              <a:t>replicasets</a:t>
            </a:r>
            <a:r>
              <a:rPr lang="en-US"/>
              <a:t>, and deployments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/>
              <a:t>Debugging and logs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/>
              <a:t>Intro to networking</a:t>
            </a:r>
          </a:p>
        </p:txBody>
      </p:sp>
    </p:spTree>
    <p:extLst>
      <p:ext uri="{BB962C8B-B14F-4D97-AF65-F5344CB8AC3E}">
        <p14:creationId xmlns:p14="http://schemas.microsoft.com/office/powerpoint/2010/main" val="125084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 to Networking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/>
              <a:t>Services expose and load balance your application pods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91C77-58D4-C546-9500-930A6943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20" y="1377442"/>
            <a:ext cx="9762783" cy="446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8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Debugging and Logs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/>
              <a:t>What is going on?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8EF0FED-038E-F746-BDD2-3BC78CC10048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7912876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What “kinds” are available?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kubectl </a:t>
            </a:r>
            <a:r>
              <a:rPr lang="en-US" err="1">
                <a:highlight>
                  <a:srgbClr val="FFFF00"/>
                </a:highlight>
              </a:rPr>
              <a:t>api</a:t>
            </a:r>
            <a:r>
              <a:rPr lang="en-US">
                <a:highlight>
                  <a:srgbClr val="FFFF00"/>
                </a:highlight>
              </a:rPr>
              <a:t>-resources</a:t>
            </a:r>
            <a:r>
              <a:rPr lang="en-US"/>
              <a:t> and </a:t>
            </a:r>
            <a:r>
              <a:rPr lang="en-US">
                <a:highlight>
                  <a:srgbClr val="FFFF00"/>
                </a:highlight>
              </a:rPr>
              <a:t>kubectl </a:t>
            </a:r>
            <a:r>
              <a:rPr lang="en-US" err="1">
                <a:highlight>
                  <a:srgbClr val="FFFF00"/>
                </a:highlight>
              </a:rPr>
              <a:t>api</a:t>
            </a:r>
            <a:r>
              <a:rPr lang="en-US">
                <a:highlight>
                  <a:srgbClr val="FFFF00"/>
                </a:highlight>
              </a:rPr>
              <a:t>-versions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Describe the item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kubectl –n demo describe pod my-webserver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Show the logs</a:t>
            </a:r>
          </a:p>
          <a:p>
            <a:r>
              <a:rPr lang="en-US">
                <a:highlight>
                  <a:srgbClr val="FFFF00"/>
                </a:highlight>
              </a:rPr>
              <a:t>kubectl -n demo logs my-webserver </a:t>
            </a:r>
            <a:r>
              <a:rPr lang="en-US" err="1">
                <a:highlight>
                  <a:srgbClr val="FFFF00"/>
                </a:highlight>
              </a:rPr>
              <a:t>nginx</a:t>
            </a:r>
            <a:endParaRPr lang="en-US"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Port forward the application’s port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kubectl -n demo port-forward my-webserver 8080:80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http://localhost:8080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 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842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Debugging and Logs #2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/>
              <a:t>What is going on?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8EF0FED-038E-F746-BDD2-3BC78CC10048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7912876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Jump into the container</a:t>
            </a:r>
          </a:p>
          <a:p>
            <a:r>
              <a:rPr lang="en-US">
                <a:highlight>
                  <a:srgbClr val="FFFF00"/>
                </a:highlight>
              </a:rPr>
              <a:t>kubectl -n demo exec -it my-webserver -c </a:t>
            </a:r>
            <a:r>
              <a:rPr lang="en-US" err="1">
                <a:highlight>
                  <a:srgbClr val="FFFF00"/>
                </a:highlight>
              </a:rPr>
              <a:t>nginx</a:t>
            </a:r>
            <a:r>
              <a:rPr lang="en-US">
                <a:highlight>
                  <a:srgbClr val="FFFF00"/>
                </a:highlight>
              </a:rPr>
              <a:t> -- /bin/bash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Deploy a ubuntu pod for network and curl tests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kubectl run my-shell -</a:t>
            </a:r>
            <a:r>
              <a:rPr lang="en-US" err="1">
                <a:highlight>
                  <a:srgbClr val="FFFF00"/>
                </a:highlight>
              </a:rPr>
              <a:t>i</a:t>
            </a:r>
            <a:r>
              <a:rPr lang="en-US">
                <a:highlight>
                  <a:srgbClr val="FFFF00"/>
                </a:highlight>
              </a:rPr>
              <a:t> --</a:t>
            </a:r>
            <a:r>
              <a:rPr lang="en-US" err="1">
                <a:highlight>
                  <a:srgbClr val="FFFF00"/>
                </a:highlight>
              </a:rPr>
              <a:t>tty</a:t>
            </a:r>
            <a:r>
              <a:rPr lang="en-US">
                <a:highlight>
                  <a:srgbClr val="FFFF00"/>
                </a:highlight>
              </a:rPr>
              <a:t> --image ubuntu -- /bin/bash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apt update, apt install curl, apt install </a:t>
            </a:r>
            <a:r>
              <a:rPr lang="en-US" err="1">
                <a:highlight>
                  <a:srgbClr val="FFFF00"/>
                </a:highlight>
              </a:rPr>
              <a:t>dnsutils</a:t>
            </a:r>
            <a:r>
              <a:rPr lang="en-US">
                <a:highlight>
                  <a:srgbClr val="FFFF00"/>
                </a:highlight>
              </a:rPr>
              <a:t>, apt install </a:t>
            </a:r>
            <a:r>
              <a:rPr lang="en-US" err="1">
                <a:highlight>
                  <a:srgbClr val="FFFF00"/>
                </a:highlight>
              </a:rPr>
              <a:t>iputils</a:t>
            </a:r>
            <a:r>
              <a:rPr lang="en-US">
                <a:highlight>
                  <a:srgbClr val="FFFF00"/>
                </a:highlight>
              </a:rPr>
              <a:t>-ping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Connect to service</a:t>
            </a:r>
          </a:p>
          <a:p>
            <a:pPr>
              <a:buNone/>
            </a:pPr>
            <a:r>
              <a:rPr lang="en-US"/>
              <a:t>Reconnect to my-shell: </a:t>
            </a:r>
            <a:r>
              <a:rPr lang="en-US">
                <a:highlight>
                  <a:srgbClr val="FFFF00"/>
                </a:highlight>
              </a:rPr>
              <a:t>kubectl exec -it my-shell -- /bin/bash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ping </a:t>
            </a:r>
            <a:r>
              <a:rPr lang="en-US" err="1">
                <a:highlight>
                  <a:srgbClr val="FFFF00"/>
                </a:highlight>
              </a:rPr>
              <a:t>rss-site.demo.svc.cluster.local</a:t>
            </a:r>
            <a:endParaRPr lang="en-US">
              <a:highlight>
                <a:srgbClr val="FFFF00"/>
              </a:highlight>
            </a:endParaRPr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 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642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Homework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/>
              <a:t>For the next 2 weeks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DFDD7EC-8759-9147-AB04-C389931D25B5}"/>
              </a:ext>
            </a:extLst>
          </p:cNvPr>
          <p:cNvSpPr txBox="1">
            <a:spLocks/>
          </p:cNvSpPr>
          <p:nvPr/>
        </p:nvSpPr>
        <p:spPr>
          <a:xfrm>
            <a:off x="579960" y="1059574"/>
            <a:ext cx="10270920" cy="51439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/>
              <a:t>Watch Michael </a:t>
            </a:r>
            <a:r>
              <a:rPr lang="en-US" err="1"/>
              <a:t>Gasch’s</a:t>
            </a:r>
            <a:r>
              <a:rPr lang="en-US"/>
              <a:t> </a:t>
            </a:r>
            <a:r>
              <a:rPr lang="en-US" err="1"/>
              <a:t>VMWorld</a:t>
            </a:r>
            <a:r>
              <a:rPr lang="en-US"/>
              <a:t> presentation: https://</a:t>
            </a:r>
            <a:r>
              <a:rPr lang="en-US" err="1"/>
              <a:t>www.vmworld.com</a:t>
            </a:r>
            <a:r>
              <a:rPr lang="en-US"/>
              <a:t>/</a:t>
            </a:r>
            <a:r>
              <a:rPr lang="en-US" err="1"/>
              <a:t>en</a:t>
            </a:r>
            <a:r>
              <a:rPr lang="en-US"/>
              <a:t>/video-library/</a:t>
            </a:r>
            <a:r>
              <a:rPr lang="en-US" err="1"/>
              <a:t>video-landing.html?sessionid</a:t>
            </a:r>
            <a:r>
              <a:rPr lang="en-US"/>
              <a:t>=15614127484680019FXJ&amp;region=EU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/>
              <a:t>Use kind to create a cluster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/>
              <a:t>Clone class repo locally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/>
              <a:t>Review how to check/set kubectl config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/>
              <a:t>Deploy and describe a pod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/>
              <a:t>Deploy and describe a deployment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/>
              <a:t>Debugging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/>
              <a:t>Create a service and access it from ubuntu pod</a:t>
            </a:r>
          </a:p>
        </p:txBody>
      </p:sp>
    </p:spTree>
    <p:extLst>
      <p:ext uri="{BB962C8B-B14F-4D97-AF65-F5344CB8AC3E}">
        <p14:creationId xmlns:p14="http://schemas.microsoft.com/office/powerpoint/2010/main" val="286137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Architecture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2"/>
            <a:ext cx="10965543" cy="394670"/>
          </a:xfrm>
        </p:spPr>
        <p:txBody>
          <a:bodyPr/>
          <a:lstStyle/>
          <a:p>
            <a:r>
              <a:rPr lang="en-US"/>
              <a:t>Why not just use Docker servers to run my containers?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DFDD7EC-8759-9147-AB04-C389931D25B5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7783752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US"/>
              <a:t>What happens if a running container has a problem/dies?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How to expose containers sitting within a host to external/Ingress traffic?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How to determine AND scale '</a:t>
            </a:r>
            <a:r>
              <a:rPr lang="en-US" i="1"/>
              <a:t>n</a:t>
            </a:r>
            <a:r>
              <a:rPr lang="en-US"/>
              <a:t>' no. of containers when application workloads increase?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How to isolate two containers sitting on the same host such that they do not talk to each other?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How to migrate Containers from one host to another for host maintenance?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5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Architecture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/>
              <a:t>Challenges with Containers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B3C9E9-1675-D94F-9C3F-97FE421E6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56" y="1364757"/>
            <a:ext cx="7540498" cy="46814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4816" y="586298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736" y="586694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9976" y="5871624"/>
                <a:ext cx="5385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0456" y="5881704"/>
                <a:ext cx="461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021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7096" y="5867304"/>
                <a:ext cx="10422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2896" y="581762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72256" y="581762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95656" y="5852544"/>
                <a:ext cx="880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0176" y="5886744"/>
                <a:ext cx="9579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630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Architecture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620143"/>
          </a:xfrm>
        </p:spPr>
        <p:txBody>
          <a:bodyPr/>
          <a:lstStyle/>
          <a:p>
            <a:r>
              <a:rPr lang="en-US"/>
              <a:t>https://</a:t>
            </a:r>
            <a:r>
              <a:rPr lang="en-US" err="1"/>
              <a:t>blogs.vmware.com</a:t>
            </a:r>
            <a:r>
              <a:rPr lang="en-US"/>
              <a:t>/</a:t>
            </a:r>
            <a:r>
              <a:rPr lang="en-US" err="1"/>
              <a:t>cloudnative</a:t>
            </a:r>
            <a:r>
              <a:rPr lang="en-US"/>
              <a:t>/2017/10/25/</a:t>
            </a:r>
            <a:r>
              <a:rPr lang="en-US" err="1"/>
              <a:t>kubernetes</a:t>
            </a:r>
            <a:r>
              <a:rPr lang="en-US"/>
              <a:t>-introduction-</a:t>
            </a:r>
            <a:r>
              <a:rPr lang="en-US" err="1"/>
              <a:t>vmware</a:t>
            </a:r>
            <a:r>
              <a:rPr lang="en-US"/>
              <a:t>-users/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DFDD7EC-8759-9147-AB04-C389931D25B5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7783752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Let’s start by reminding ourselves what a microservice is:</a:t>
            </a:r>
          </a:p>
          <a:p>
            <a:pPr marL="800100" lvl="1" indent="-342900"/>
            <a:r>
              <a:rPr lang="en-US"/>
              <a:t>12 Factor</a:t>
            </a:r>
          </a:p>
          <a:p>
            <a:pPr marL="800100" lvl="1" indent="-342900"/>
            <a:r>
              <a:rPr lang="en-US"/>
              <a:t>Would we patch a container?</a:t>
            </a:r>
          </a:p>
          <a:p>
            <a:pPr marL="800100" lvl="1" indent="-342900"/>
            <a:r>
              <a:rPr lang="en-US"/>
              <a:t>Would we backup the platform?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Review Architecture</a:t>
            </a:r>
          </a:p>
          <a:p>
            <a:pPr marL="800100" lvl="1" indent="-342900"/>
            <a:r>
              <a:rPr lang="en-US"/>
              <a:t>Control Plane vs worker nodes</a:t>
            </a:r>
          </a:p>
          <a:p>
            <a:pPr marL="800100" lvl="1" indent="-342900"/>
            <a:r>
              <a:rPr lang="en-US"/>
              <a:t>https://</a:t>
            </a:r>
            <a:r>
              <a:rPr lang="en-US" err="1"/>
              <a:t>kubernetes.io</a:t>
            </a:r>
            <a:r>
              <a:rPr lang="en-US"/>
              <a:t>/docs/concepts/overview/components/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Compare to VMware</a:t>
            </a:r>
          </a:p>
          <a:p>
            <a:pPr marL="800100" lvl="1" indent="-342900"/>
            <a:r>
              <a:rPr lang="en-US"/>
              <a:t>CNI and CSI not specified</a:t>
            </a:r>
          </a:p>
          <a:p>
            <a:pPr marL="800100" lvl="1" indent="-342900"/>
            <a:r>
              <a:rPr lang="en-US"/>
              <a:t>In vSphere, the base resource “node” is an </a:t>
            </a:r>
            <a:r>
              <a:rPr lang="en-US" err="1"/>
              <a:t>ESXi</a:t>
            </a:r>
            <a:r>
              <a:rPr lang="en-US"/>
              <a:t> Host</a:t>
            </a:r>
          </a:p>
          <a:p>
            <a:pPr marL="800100" lvl="1" indent="-342900"/>
            <a:r>
              <a:rPr lang="en-US"/>
              <a:t>In K8s, the base resource “node” is a VM (usually, can be HW)</a:t>
            </a:r>
          </a:p>
        </p:txBody>
      </p:sp>
    </p:spTree>
    <p:extLst>
      <p:ext uri="{BB962C8B-B14F-4D97-AF65-F5344CB8AC3E}">
        <p14:creationId xmlns:p14="http://schemas.microsoft.com/office/powerpoint/2010/main" val="342169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Architecture #1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/>
              <a:t>Container Deployment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1DD4D-5C8D-5149-A666-81B190C7D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902" y="1692656"/>
            <a:ext cx="82169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7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Architecture #2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/>
              <a:t>Container Objects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1EDCAF-B1C8-5846-87AC-33071B99F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38" y="1495044"/>
            <a:ext cx="86995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7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Architecture #3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/>
              <a:t>Overall Architecture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B166F-0691-6142-A72A-6A001D86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404" y="1502156"/>
            <a:ext cx="82042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0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Kubernetes on your laptop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/>
              <a:t>Use kind to quickly spin up a K8s cluster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95B506F-6553-3249-B35E-34E19F75503D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7783752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Kind requires Docker and kubectl</a:t>
            </a:r>
          </a:p>
          <a:p>
            <a:pPr marL="800100" lvl="1" indent="-342900"/>
            <a:r>
              <a:rPr lang="en-US">
                <a:hlinkClick r:id="rId3"/>
              </a:rPr>
              <a:t>https://kubernetes.io/docs/tasks/tools/install-kubectl/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Install Kind: </a:t>
            </a:r>
            <a:r>
              <a:rPr lang="en-US">
                <a:hlinkClick r:id="rId4"/>
              </a:rPr>
              <a:t>https://kind.sigs.k8s.io/docs/user/quick-start/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FA3B23-818E-F744-85F9-82CF4F7D7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2856" y="2756039"/>
            <a:ext cx="6840722" cy="368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Presentation1" id="{FF760A2D-2CDB-464D-9F92-01136D99D6D1}" vid="{50143FA0-065F-4170-82EE-836FAE8853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3DD6088E73D6439C88826058CD2D99" ma:contentTypeVersion="4" ma:contentTypeDescription="Create a new document." ma:contentTypeScope="" ma:versionID="9e1d6067dc70e89607355fefc6411abd">
  <xsd:schema xmlns:xsd="http://www.w3.org/2001/XMLSchema" xmlns:xs="http://www.w3.org/2001/XMLSchema" xmlns:p="http://schemas.microsoft.com/office/2006/metadata/properties" xmlns:ns2="85ce9b62-4d44-4fba-90b4-99334be9163d" targetNamespace="http://schemas.microsoft.com/office/2006/metadata/properties" ma:root="true" ma:fieldsID="5f46f6ea313358b90db594bdfc12f17c" ns2:_="">
    <xsd:import namespace="85ce9b62-4d44-4fba-90b4-99334be916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e9b62-4d44-4fba-90b4-99334be916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A70706-FCF2-4B4F-A0C0-2F4EF63CD11F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85ce9b62-4d44-4fba-90b4-99334be9163d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669AC0A-CD6F-474F-BC48-8F5227DBAC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8B8783-1CC3-43AD-88FB-E9F69A9153F5}">
  <ds:schemaRefs>
    <ds:schemaRef ds:uri="85ce9b62-4d44-4fba-90b4-99334be9163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VMware Corporate Template Light</Template>
  <TotalTime>44576</TotalTime>
  <Words>1283</Words>
  <Application>Microsoft Macintosh PowerPoint</Application>
  <PresentationFormat>Widescreen</PresentationFormat>
  <Paragraphs>245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Camphor Std</vt:lpstr>
      <vt:lpstr>Consolas</vt:lpstr>
      <vt:lpstr>Metropolis</vt:lpstr>
      <vt:lpstr>Metropolis Light</vt:lpstr>
      <vt:lpstr>Open Sans</vt:lpstr>
      <vt:lpstr>Verdana</vt:lpstr>
      <vt:lpstr>Wingdings</vt:lpstr>
      <vt:lpstr>VMware_white_16x9</vt:lpstr>
      <vt:lpstr>The New Modern Application Platform Session 4: Kubernetes Intro</vt:lpstr>
      <vt:lpstr>PowerPoint Presentation</vt:lpstr>
      <vt:lpstr>Kubernetes Architecture</vt:lpstr>
      <vt:lpstr>Kubernetes Architecture</vt:lpstr>
      <vt:lpstr>Kubernetes Architecture</vt:lpstr>
      <vt:lpstr>Kubernetes Architecture #1</vt:lpstr>
      <vt:lpstr>Kubernetes Architecture #2</vt:lpstr>
      <vt:lpstr>Kubernetes Architecture #3</vt:lpstr>
      <vt:lpstr>Running Kubernetes on your laptop</vt:lpstr>
      <vt:lpstr>kubectl and kube config</vt:lpstr>
      <vt:lpstr>Intro to yaml code</vt:lpstr>
      <vt:lpstr>Namespaces</vt:lpstr>
      <vt:lpstr>Namespaces - continued</vt:lpstr>
      <vt:lpstr>The Movement from Containers to Pods</vt:lpstr>
      <vt:lpstr>How Do I Run a Pod?</vt:lpstr>
      <vt:lpstr>Replication Controller</vt:lpstr>
      <vt:lpstr>Deployments</vt:lpstr>
      <vt:lpstr>StatefulSet</vt:lpstr>
      <vt:lpstr>DaemonSet</vt:lpstr>
      <vt:lpstr>Intro to Networking</vt:lpstr>
      <vt:lpstr>Debugging and Logs</vt:lpstr>
      <vt:lpstr>Debugging and Logs #2</vt:lpstr>
      <vt:lpstr>Lab 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Layout</dc:title>
  <dc:creator>Daniel Linsley</dc:creator>
  <cp:lastModifiedBy>Ellis Paul</cp:lastModifiedBy>
  <cp:revision>180</cp:revision>
  <dcterms:created xsi:type="dcterms:W3CDTF">2018-07-04T00:54:15Z</dcterms:created>
  <dcterms:modified xsi:type="dcterms:W3CDTF">2021-04-08T12:58:20Z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0x010100553DD6088E73D6439C88826058CD2D99</vt:lpwstr>
  </property>
</Properties>
</file>